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907" r:id="rId5"/>
    <p:sldId id="915" r:id="rId6"/>
    <p:sldId id="916" r:id="rId7"/>
    <p:sldId id="908" r:id="rId8"/>
    <p:sldId id="917" r:id="rId9"/>
    <p:sldId id="918" r:id="rId10"/>
    <p:sldId id="919" r:id="rId11"/>
    <p:sldId id="924" r:id="rId12"/>
    <p:sldId id="920" r:id="rId13"/>
    <p:sldId id="925" r:id="rId14"/>
    <p:sldId id="926" r:id="rId15"/>
    <p:sldId id="927" r:id="rId16"/>
    <p:sldId id="928" r:id="rId17"/>
    <p:sldId id="898" r:id="rId18"/>
  </p:sldIdLst>
  <p:sldSz cx="9144000" cy="5143500" type="screen16x9"/>
  <p:notesSz cx="6805613" cy="99441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 organisatie van de elektriciteitsmarkt" id="{BF27F46D-B63C-40B6-B6B5-CBF688BC8BFB}">
          <p14:sldIdLst>
            <p14:sldId id="907"/>
            <p14:sldId id="915"/>
            <p14:sldId id="916"/>
            <p14:sldId id="908"/>
            <p14:sldId id="917"/>
            <p14:sldId id="918"/>
            <p14:sldId id="919"/>
            <p14:sldId id="924"/>
            <p14:sldId id="920"/>
            <p14:sldId id="925"/>
            <p14:sldId id="926"/>
            <p14:sldId id="927"/>
            <p14:sldId id="928"/>
            <p14:sldId id="898"/>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ls David" initials="MD" lastIdx="8" clrIdx="0">
    <p:extLst>
      <p:ext uri="{19B8F6BF-5375-455C-9EA6-DF929625EA0E}">
        <p15:presenceInfo xmlns:p15="http://schemas.microsoft.com/office/powerpoint/2012/main" userId="S::david.michiels@limburg.be::9f0781bb-213b-4dd3-95a7-d4efc248ee29" providerId="AD"/>
      </p:ext>
    </p:extLst>
  </p:cmAuthor>
  <p:cmAuthor id="2" name="Alex Polfliet" initials="AP" lastIdx="2" clrIdx="1">
    <p:extLst>
      <p:ext uri="{19B8F6BF-5375-455C-9EA6-DF929625EA0E}">
        <p15:presenceInfo xmlns:p15="http://schemas.microsoft.com/office/powerpoint/2012/main" userId="S::alex.polfliet@zeroemissionsolutions.com::991063b0-a2d7-4853-abb7-5f9594f3b0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40C"/>
    <a:srgbClr val="103315"/>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527" autoAdjust="0"/>
  </p:normalViewPr>
  <p:slideViewPr>
    <p:cSldViewPr>
      <p:cViewPr varScale="1">
        <p:scale>
          <a:sx n="69" d="100"/>
          <a:sy n="69" d="100"/>
        </p:scale>
        <p:origin x="1152" y="32"/>
      </p:cViewPr>
      <p:guideLst>
        <p:guide orient="horz" pos="1620"/>
        <p:guide pos="2880"/>
      </p:guideLst>
    </p:cSldViewPr>
  </p:slideViewPr>
  <p:outlineViewPr>
    <p:cViewPr>
      <p:scale>
        <a:sx n="33" d="100"/>
        <a:sy n="33" d="100"/>
      </p:scale>
      <p:origin x="0" y="-144"/>
    </p:cViewPr>
  </p:outlineViewPr>
  <p:notesTextViewPr>
    <p:cViewPr>
      <p:scale>
        <a:sx n="1" d="1"/>
        <a:sy n="1" d="1"/>
      </p:scale>
      <p:origin x="0" y="0"/>
    </p:cViewPr>
  </p:notesTextViewPr>
  <p:sorterViewPr>
    <p:cViewPr>
      <p:scale>
        <a:sx n="160" d="100"/>
        <a:sy n="160" d="100"/>
      </p:scale>
      <p:origin x="0" y="-1668"/>
    </p:cViewPr>
  </p:sorterViewPr>
  <p:notesViewPr>
    <p:cSldViewPr>
      <p:cViewPr varScale="1">
        <p:scale>
          <a:sx n="48" d="100"/>
          <a:sy n="48" d="100"/>
        </p:scale>
        <p:origin x="2940" y="66"/>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BE" dirty="0"/>
              <a:t>Evolutie/prognose </a:t>
            </a:r>
            <a:r>
              <a:rPr lang="nl-BE" dirty="0" err="1"/>
              <a:t>i.f.v</a:t>
            </a:r>
            <a:r>
              <a:rPr lang="nl-BE" dirty="0"/>
              <a:t>.</a:t>
            </a:r>
            <a:r>
              <a:rPr lang="nl-BE" baseline="0" dirty="0"/>
              <a:t> EU doelen</a:t>
            </a:r>
            <a:endParaRPr lang="nl-BE"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BE"/>
        </a:p>
      </c:txPr>
    </c:title>
    <c:autoTitleDeleted val="0"/>
    <c:plotArea>
      <c:layout/>
      <c:lineChart>
        <c:grouping val="standard"/>
        <c:varyColors val="0"/>
        <c:ser>
          <c:idx val="0"/>
          <c:order val="0"/>
          <c:tx>
            <c:strRef>
              <c:f>Blad1!$B$1</c:f>
              <c:strCache>
                <c:ptCount val="1"/>
                <c:pt idx="0">
                  <c:v>Doelstelling 40</c:v>
                </c:pt>
              </c:strCache>
            </c:strRef>
          </c:tx>
          <c:spPr>
            <a:ln w="28575" cap="rnd">
              <a:solidFill>
                <a:schemeClr val="accent1"/>
              </a:solidFill>
              <a:round/>
            </a:ln>
            <a:effectLst/>
          </c:spPr>
          <c:marker>
            <c:symbol val="none"/>
          </c:marker>
          <c:cat>
            <c:numRef>
              <c:f>Blad1!$A$2:$A$7</c:f>
              <c:numCache>
                <c:formatCode>General</c:formatCode>
                <c:ptCount val="6"/>
                <c:pt idx="0">
                  <c:v>2008</c:v>
                </c:pt>
                <c:pt idx="1">
                  <c:v>2014</c:v>
                </c:pt>
                <c:pt idx="2">
                  <c:v>2017</c:v>
                </c:pt>
                <c:pt idx="3">
                  <c:v>2020</c:v>
                </c:pt>
                <c:pt idx="4">
                  <c:v>2030</c:v>
                </c:pt>
              </c:numCache>
            </c:numRef>
          </c:cat>
          <c:val>
            <c:numRef>
              <c:f>Blad1!$B$2:$B$7</c:f>
              <c:numCache>
                <c:formatCode>General</c:formatCode>
                <c:ptCount val="6"/>
                <c:pt idx="0">
                  <c:v>8.6</c:v>
                </c:pt>
                <c:pt idx="1">
                  <c:v>7.9</c:v>
                </c:pt>
                <c:pt idx="2">
                  <c:v>7.4</c:v>
                </c:pt>
                <c:pt idx="3">
                  <c:v>6.88</c:v>
                </c:pt>
                <c:pt idx="4">
                  <c:v>5.16</c:v>
                </c:pt>
              </c:numCache>
            </c:numRef>
          </c:val>
          <c:smooth val="0"/>
          <c:extLst>
            <c:ext xmlns:c16="http://schemas.microsoft.com/office/drawing/2014/chart" uri="{C3380CC4-5D6E-409C-BE32-E72D297353CC}">
              <c16:uniqueId val="{00000000-3594-4C22-904F-19E700F2CCDA}"/>
            </c:ext>
          </c:extLst>
        </c:ser>
        <c:ser>
          <c:idx val="1"/>
          <c:order val="1"/>
          <c:tx>
            <c:strRef>
              <c:f>Blad1!$C$1</c:f>
              <c:strCache>
                <c:ptCount val="1"/>
                <c:pt idx="0">
                  <c:v>Doelstelling 55</c:v>
                </c:pt>
              </c:strCache>
            </c:strRef>
          </c:tx>
          <c:spPr>
            <a:ln w="28575" cap="rnd">
              <a:solidFill>
                <a:schemeClr val="accent2"/>
              </a:solidFill>
              <a:round/>
            </a:ln>
            <a:effectLst/>
          </c:spPr>
          <c:marker>
            <c:symbol val="none"/>
          </c:marker>
          <c:cat>
            <c:numRef>
              <c:f>Blad1!$A$2:$A$7</c:f>
              <c:numCache>
                <c:formatCode>General</c:formatCode>
                <c:ptCount val="6"/>
                <c:pt idx="0">
                  <c:v>2008</c:v>
                </c:pt>
                <c:pt idx="1">
                  <c:v>2014</c:v>
                </c:pt>
                <c:pt idx="2">
                  <c:v>2017</c:v>
                </c:pt>
                <c:pt idx="3">
                  <c:v>2020</c:v>
                </c:pt>
                <c:pt idx="4">
                  <c:v>2030</c:v>
                </c:pt>
              </c:numCache>
            </c:numRef>
          </c:cat>
          <c:val>
            <c:numRef>
              <c:f>Blad1!$C$2:$C$7</c:f>
              <c:numCache>
                <c:formatCode>General</c:formatCode>
                <c:ptCount val="6"/>
                <c:pt idx="0">
                  <c:v>8.6</c:v>
                </c:pt>
                <c:pt idx="3">
                  <c:v>6.88</c:v>
                </c:pt>
                <c:pt idx="4">
                  <c:v>3.87</c:v>
                </c:pt>
              </c:numCache>
            </c:numRef>
          </c:val>
          <c:smooth val="0"/>
          <c:extLst>
            <c:ext xmlns:c16="http://schemas.microsoft.com/office/drawing/2014/chart" uri="{C3380CC4-5D6E-409C-BE32-E72D297353CC}">
              <c16:uniqueId val="{00000001-3594-4C22-904F-19E700F2CCDA}"/>
            </c:ext>
          </c:extLst>
        </c:ser>
        <c:ser>
          <c:idx val="2"/>
          <c:order val="2"/>
          <c:tx>
            <c:strRef>
              <c:f>Blad1!$D$1</c:f>
              <c:strCache>
                <c:ptCount val="1"/>
                <c:pt idx="0">
                  <c:v>Resultaten</c:v>
                </c:pt>
              </c:strCache>
            </c:strRef>
          </c:tx>
          <c:spPr>
            <a:ln w="28575" cap="rnd">
              <a:solidFill>
                <a:schemeClr val="accent3"/>
              </a:solidFill>
              <a:round/>
            </a:ln>
            <a:effectLst/>
          </c:spPr>
          <c:marker>
            <c:symbol val="none"/>
          </c:marker>
          <c:cat>
            <c:numRef>
              <c:f>Blad1!$A$2:$A$7</c:f>
              <c:numCache>
                <c:formatCode>General</c:formatCode>
                <c:ptCount val="6"/>
                <c:pt idx="0">
                  <c:v>2008</c:v>
                </c:pt>
                <c:pt idx="1">
                  <c:v>2014</c:v>
                </c:pt>
                <c:pt idx="2">
                  <c:v>2017</c:v>
                </c:pt>
                <c:pt idx="3">
                  <c:v>2020</c:v>
                </c:pt>
                <c:pt idx="4">
                  <c:v>2030</c:v>
                </c:pt>
              </c:numCache>
            </c:numRef>
          </c:cat>
          <c:val>
            <c:numRef>
              <c:f>Blad1!$D$2:$D$7</c:f>
              <c:numCache>
                <c:formatCode>General</c:formatCode>
                <c:ptCount val="6"/>
                <c:pt idx="0">
                  <c:v>8.6</c:v>
                </c:pt>
                <c:pt idx="1">
                  <c:v>8.1</c:v>
                </c:pt>
                <c:pt idx="2">
                  <c:v>6.6</c:v>
                </c:pt>
              </c:numCache>
            </c:numRef>
          </c:val>
          <c:smooth val="0"/>
          <c:extLst>
            <c:ext xmlns:c16="http://schemas.microsoft.com/office/drawing/2014/chart" uri="{C3380CC4-5D6E-409C-BE32-E72D297353CC}">
              <c16:uniqueId val="{00000003-3594-4C22-904F-19E700F2CCDA}"/>
            </c:ext>
          </c:extLst>
        </c:ser>
        <c:dLbls>
          <c:showLegendKey val="0"/>
          <c:showVal val="0"/>
          <c:showCatName val="0"/>
          <c:showSerName val="0"/>
          <c:showPercent val="0"/>
          <c:showBubbleSize val="0"/>
        </c:dLbls>
        <c:smooth val="0"/>
        <c:axId val="425725360"/>
        <c:axId val="425725032"/>
      </c:lineChart>
      <c:catAx>
        <c:axId val="42572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BE"/>
          </a:p>
        </c:txPr>
        <c:crossAx val="425725032"/>
        <c:crosses val="autoZero"/>
        <c:auto val="1"/>
        <c:lblAlgn val="ctr"/>
        <c:lblOffset val="100"/>
        <c:noMultiLvlLbl val="0"/>
      </c:catAx>
      <c:valAx>
        <c:axId val="425725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BE"/>
          </a:p>
        </c:txPr>
        <c:crossAx val="425725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B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B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0.55316</cdr:x>
      <cdr:y>0.26698</cdr:y>
    </cdr:from>
    <cdr:to>
      <cdr:x>0.67128</cdr:x>
      <cdr:y>0.35786</cdr:y>
    </cdr:to>
    <cdr:sp macro="" textlink="">
      <cdr:nvSpPr>
        <cdr:cNvPr id="2" name="Tekstvak 1">
          <a:extLst xmlns:a="http://schemas.openxmlformats.org/drawingml/2006/main">
            <a:ext uri="{FF2B5EF4-FFF2-40B4-BE49-F238E27FC236}">
              <a16:creationId xmlns:a16="http://schemas.microsoft.com/office/drawing/2014/main" id="{C4F507C2-5E1B-4CE7-A859-774EA6F1DF5F}"/>
            </a:ext>
          </a:extLst>
        </cdr:cNvPr>
        <cdr:cNvSpPr txBox="1"/>
      </cdr:nvSpPr>
      <cdr:spPr>
        <a:xfrm xmlns:a="http://schemas.openxmlformats.org/drawingml/2006/main">
          <a:off x="3372036" y="1085004"/>
          <a:ext cx="720080" cy="3693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nl-BE" sz="1600" dirty="0">
              <a:solidFill>
                <a:srgbClr val="0070C0"/>
              </a:solidFill>
            </a:rPr>
            <a:t>- 20%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5C2297C5-33D4-4F4B-A124-25AEB77C373E}" type="datetimeFigureOut">
              <a:rPr lang="nl-BE" smtClean="0"/>
              <a:t>25/11/2020</a:t>
            </a:fld>
            <a:endParaRPr lang="nl-BE"/>
          </a:p>
        </p:txBody>
      </p:sp>
      <p:sp>
        <p:nvSpPr>
          <p:cNvPr id="4" name="Tijdelijke aanduiding voor voettekst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2E8B41BB-2375-4CAB-9C6E-571ACBD5629D}" type="slidenum">
              <a:rPr lang="nl-BE" smtClean="0"/>
              <a:t>‹nr.›</a:t>
            </a:fld>
            <a:endParaRPr lang="nl-BE"/>
          </a:p>
        </p:txBody>
      </p:sp>
    </p:spTree>
    <p:extLst>
      <p:ext uri="{BB962C8B-B14F-4D97-AF65-F5344CB8AC3E}">
        <p14:creationId xmlns:p14="http://schemas.microsoft.com/office/powerpoint/2010/main" val="1377539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4B865B0F-E08B-44BC-A151-42A6829647AE}" type="datetimeFigureOut">
              <a:rPr lang="nl-BE" smtClean="0"/>
              <a:t>25/11/2020</a:t>
            </a:fld>
            <a:endParaRPr lang="nl-BE"/>
          </a:p>
        </p:txBody>
      </p:sp>
      <p:sp>
        <p:nvSpPr>
          <p:cNvPr id="4" name="Tijdelijke aanduiding voor dia-afbeelding 3"/>
          <p:cNvSpPr>
            <a:spLocks noGrp="1" noRot="1" noChangeAspect="1"/>
          </p:cNvSpPr>
          <p:nvPr>
            <p:ph type="sldImg" idx="2"/>
          </p:nvPr>
        </p:nvSpPr>
        <p:spPr>
          <a:xfrm>
            <a:off x="88900" y="746125"/>
            <a:ext cx="6627813" cy="3729038"/>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17287C39-D431-40CF-A345-5E48024CCEDB}" type="slidenum">
              <a:rPr lang="nl-BE" smtClean="0"/>
              <a:t>‹nr.›</a:t>
            </a:fld>
            <a:endParaRPr lang="nl-BE"/>
          </a:p>
        </p:txBody>
      </p:sp>
    </p:spTree>
    <p:extLst>
      <p:ext uri="{BB962C8B-B14F-4D97-AF65-F5344CB8AC3E}">
        <p14:creationId xmlns:p14="http://schemas.microsoft.com/office/powerpoint/2010/main" val="1420211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De provinciale meetmethode verschilt van die van het Europese Burgemeestersconvenant in die zin dat er meer zaken worden meegerekend. Het gaat o.a. over de uitstoot van Limburgse bedrijven die onder het Europese Emissiehandel Systeem vallen (ETS), treinverkeer, binnenvaart e.d.. Van geïmporteerde of geëxporteerde goederen of activiteiten wordt alleen het deel binnen de grenzen van Limburg geteld. (om dubbeltellingen te voorkomen)</a:t>
            </a:r>
          </a:p>
          <a:p>
            <a:r>
              <a:rPr lang="nl-BE" dirty="0"/>
              <a:t>De 3 belangrijkste broeikasgassen worden gemeten, maar niet de opname van CO2 door bv. bossen, meerjarige gewassen en natuurlijke bodem.</a:t>
            </a:r>
          </a:p>
          <a:p>
            <a:r>
              <a:rPr lang="nl-BE" dirty="0"/>
              <a:t>Belangrijk: het gaat om zeer veel cijfers die moeten ingezameld en verwerkt worden. Daarom duurt het altijd een hele tijd voor we ze beschikbaar hebben. Studie werd begin 2020 afgerond, betekende dat laatste volledige dataset 2017 was.</a:t>
            </a:r>
          </a:p>
        </p:txBody>
      </p:sp>
      <p:sp>
        <p:nvSpPr>
          <p:cNvPr id="4" name="Tijdelijke aanduiding voor dianummer 3"/>
          <p:cNvSpPr>
            <a:spLocks noGrp="1"/>
          </p:cNvSpPr>
          <p:nvPr>
            <p:ph type="sldNum" sz="quarter" idx="5"/>
          </p:nvPr>
        </p:nvSpPr>
        <p:spPr/>
        <p:txBody>
          <a:bodyPr/>
          <a:lstStyle/>
          <a:p>
            <a:fld id="{17287C39-D431-40CF-A345-5E48024CCEDB}" type="slidenum">
              <a:rPr lang="nl-BE" smtClean="0"/>
              <a:t>3</a:t>
            </a:fld>
            <a:endParaRPr lang="nl-BE"/>
          </a:p>
        </p:txBody>
      </p:sp>
    </p:spTree>
    <p:extLst>
      <p:ext uri="{BB962C8B-B14F-4D97-AF65-F5344CB8AC3E}">
        <p14:creationId xmlns:p14="http://schemas.microsoft.com/office/powerpoint/2010/main" val="4177271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De NIET </a:t>
            </a:r>
            <a:r>
              <a:rPr lang="nl-BE" u="none" dirty="0" err="1"/>
              <a:t>energiegerelateerde</a:t>
            </a:r>
            <a:r>
              <a:rPr lang="nl-BE" dirty="0"/>
              <a:t> uitstoot is volledig toe te wijzen aan de landbouwsector. Niet dat er geen andere bronnen zijn van zo’n uitstoot, bijvoorbeeld van oppervlaktewater, maar die zijn op dit moment niet correct meetbaar. </a:t>
            </a:r>
            <a:br>
              <a:rPr lang="nl-BE" dirty="0"/>
            </a:br>
            <a:r>
              <a:rPr lang="nl-BE" dirty="0"/>
              <a:t>Hoewel de landbouw in Limburg wel een mooie energiebesparing realiseerde tussen 2008 en 2017, steeg de niet-</a:t>
            </a:r>
            <a:r>
              <a:rPr lang="nl-BE" dirty="0" err="1"/>
              <a:t>energiegerelateerde</a:t>
            </a:r>
            <a:r>
              <a:rPr lang="nl-BE" dirty="0"/>
              <a:t> uitstoot met 7% in diezelfde periode.</a:t>
            </a:r>
            <a:br>
              <a:rPr lang="nl-BE" dirty="0"/>
            </a:br>
            <a:r>
              <a:rPr lang="nl-BE" dirty="0"/>
              <a:t>Die toename is te wijten aan een netto stijging van het aantal landbouwdieren, vooral dan runderen, pluimvee, paarden, schapen en geiten. Alleen voor varkens is er een daling vast te stellen, die trouwens ook een gunstig effect heeft op de uitstoot verbonden aan mestopslag. De N2O-emissies die vrijkomen uit bemeste bodems (= het gele blokje) dragen ook bij aan de totale stijging. Zij namen tussen 2008 en 2017 toe met 12%. </a:t>
            </a:r>
          </a:p>
          <a:p>
            <a:endParaRPr lang="nl-BE" dirty="0"/>
          </a:p>
          <a:p>
            <a:endParaRPr lang="nl-BE" dirty="0"/>
          </a:p>
          <a:p>
            <a:endParaRPr lang="nl-BE" dirty="0"/>
          </a:p>
        </p:txBody>
      </p:sp>
      <p:sp>
        <p:nvSpPr>
          <p:cNvPr id="4" name="Tijdelijke aanduiding voor dianummer 3"/>
          <p:cNvSpPr>
            <a:spLocks noGrp="1"/>
          </p:cNvSpPr>
          <p:nvPr>
            <p:ph type="sldNum" sz="quarter" idx="5"/>
          </p:nvPr>
        </p:nvSpPr>
        <p:spPr/>
        <p:txBody>
          <a:bodyPr/>
          <a:lstStyle/>
          <a:p>
            <a:fld id="{17287C39-D431-40CF-A345-5E48024CCEDB}" type="slidenum">
              <a:rPr lang="nl-BE" smtClean="0"/>
              <a:t>12</a:t>
            </a:fld>
            <a:endParaRPr lang="nl-BE"/>
          </a:p>
        </p:txBody>
      </p:sp>
    </p:spTree>
    <p:extLst>
      <p:ext uri="{BB962C8B-B14F-4D97-AF65-F5344CB8AC3E}">
        <p14:creationId xmlns:p14="http://schemas.microsoft.com/office/powerpoint/2010/main" val="3588265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Tot slot zetten we onze tussentijdse resultaten eens uit </a:t>
            </a:r>
            <a:r>
              <a:rPr lang="nl-BE" dirty="0" err="1"/>
              <a:t>tov</a:t>
            </a:r>
            <a:r>
              <a:rPr lang="nl-BE" dirty="0"/>
              <a:t> de Europese doelen, en dan krijgen we dit te zien. De provincie Limburg lijkt dan op goeie weg om alle mijlpalen te halen en </a:t>
            </a:r>
            <a:r>
              <a:rPr lang="nl-BE" dirty="0" err="1"/>
              <a:t>kàn</a:t>
            </a:r>
            <a:r>
              <a:rPr lang="nl-BE" dirty="0"/>
              <a:t> zelfs de nieuwe 55% doelstelling aan indien er op hetzelfde elan wordt voortgewerkt. En niet vergeten dat we in 2050 een netto </a:t>
            </a:r>
            <a:r>
              <a:rPr lang="nl-BE" dirty="0" err="1"/>
              <a:t>nuluitstoot</a:t>
            </a:r>
            <a:r>
              <a:rPr lang="nl-BE" dirty="0"/>
              <a:t> moeten bereiken!</a:t>
            </a:r>
          </a:p>
          <a:p>
            <a:r>
              <a:rPr lang="nl-BE" dirty="0"/>
              <a:t>We weten wel dat er geen tweede </a:t>
            </a:r>
            <a:r>
              <a:rPr lang="nl-BE" dirty="0" err="1"/>
              <a:t>Langerlo</a:t>
            </a:r>
            <a:r>
              <a:rPr lang="nl-BE" dirty="0"/>
              <a:t> meer is om aan te pakken, en dat het plaatsen van bijkomende windmolens niet meer zo vlot loopt. We zagen eerder ook al dat er best wel schommelingen zijn tussen verschillende jaren, dus een rechte lijn naar beneden zal het hoogstwaarschijnlijk niet worden. Maar aan de andere kant is er nog zeer veel potentieel voor gebouwrenovaties, zonnepanelen, elektrische voertuigen, geothermie, warmtenetten en ga zo maar door. Belangrijk dus om volop te gaan voor het potentieel dat we voor ons hebben!</a:t>
            </a:r>
          </a:p>
        </p:txBody>
      </p:sp>
      <p:sp>
        <p:nvSpPr>
          <p:cNvPr id="4" name="Tijdelijke aanduiding voor dianummer 3"/>
          <p:cNvSpPr>
            <a:spLocks noGrp="1"/>
          </p:cNvSpPr>
          <p:nvPr>
            <p:ph type="sldNum" sz="quarter" idx="5"/>
          </p:nvPr>
        </p:nvSpPr>
        <p:spPr/>
        <p:txBody>
          <a:bodyPr/>
          <a:lstStyle/>
          <a:p>
            <a:fld id="{17287C39-D431-40CF-A345-5E48024CCEDB}" type="slidenum">
              <a:rPr lang="nl-BE" smtClean="0"/>
              <a:t>13</a:t>
            </a:fld>
            <a:endParaRPr lang="nl-BE"/>
          </a:p>
        </p:txBody>
      </p:sp>
    </p:spTree>
    <p:extLst>
      <p:ext uri="{BB962C8B-B14F-4D97-AF65-F5344CB8AC3E}">
        <p14:creationId xmlns:p14="http://schemas.microsoft.com/office/powerpoint/2010/main" val="3521540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Spoiler Alert ;-) : De totale uitstoot (</a:t>
            </a:r>
            <a:r>
              <a:rPr lang="nl-BE" dirty="0" err="1"/>
              <a:t>energiegerelateerde</a:t>
            </a:r>
            <a:r>
              <a:rPr lang="nl-BE" dirty="0"/>
              <a:t> + niet-</a:t>
            </a:r>
            <a:r>
              <a:rPr lang="nl-BE" dirty="0" err="1"/>
              <a:t>energiegerelateerde</a:t>
            </a:r>
            <a:r>
              <a:rPr lang="nl-BE" dirty="0"/>
              <a:t>) was in Limburg 23% lager in 2017 t.o.v. 2008. Dat is op zich een mooi resultaat.</a:t>
            </a:r>
          </a:p>
        </p:txBody>
      </p:sp>
      <p:sp>
        <p:nvSpPr>
          <p:cNvPr id="4" name="Tijdelijke aanduiding voor dianummer 3"/>
          <p:cNvSpPr>
            <a:spLocks noGrp="1"/>
          </p:cNvSpPr>
          <p:nvPr>
            <p:ph type="sldNum" sz="quarter" idx="5"/>
          </p:nvPr>
        </p:nvSpPr>
        <p:spPr/>
        <p:txBody>
          <a:bodyPr/>
          <a:lstStyle/>
          <a:p>
            <a:fld id="{17287C39-D431-40CF-A345-5E48024CCEDB}" type="slidenum">
              <a:rPr lang="nl-BE" smtClean="0"/>
              <a:t>4</a:t>
            </a:fld>
            <a:endParaRPr lang="nl-BE"/>
          </a:p>
        </p:txBody>
      </p:sp>
    </p:spTree>
    <p:extLst>
      <p:ext uri="{BB962C8B-B14F-4D97-AF65-F5344CB8AC3E}">
        <p14:creationId xmlns:p14="http://schemas.microsoft.com/office/powerpoint/2010/main" val="3812758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De </a:t>
            </a:r>
            <a:r>
              <a:rPr lang="nl-BE" u="sng" dirty="0" err="1"/>
              <a:t>energiegerelateerde</a:t>
            </a:r>
            <a:r>
              <a:rPr lang="nl-BE" dirty="0"/>
              <a:t> uitstoot ligt over alle sectoren samen zelfs 25% lager dan in 2008. De uitstoot daalde voor alle sectoren met uitzondering van het particulier en commercieel vervoer. Daar werd een stijging van 10% genoteerd.</a:t>
            </a:r>
          </a:p>
          <a:p>
            <a:endParaRPr lang="nl-BE" dirty="0"/>
          </a:p>
          <a:p>
            <a:endParaRPr lang="nl-BE" dirty="0"/>
          </a:p>
        </p:txBody>
      </p:sp>
      <p:sp>
        <p:nvSpPr>
          <p:cNvPr id="4" name="Tijdelijke aanduiding voor dianummer 3"/>
          <p:cNvSpPr>
            <a:spLocks noGrp="1"/>
          </p:cNvSpPr>
          <p:nvPr>
            <p:ph type="sldNum" sz="quarter" idx="5"/>
          </p:nvPr>
        </p:nvSpPr>
        <p:spPr/>
        <p:txBody>
          <a:bodyPr/>
          <a:lstStyle/>
          <a:p>
            <a:fld id="{17287C39-D431-40CF-A345-5E48024CCEDB}" type="slidenum">
              <a:rPr lang="nl-BE" smtClean="0"/>
              <a:t>5</a:t>
            </a:fld>
            <a:endParaRPr lang="nl-BE"/>
          </a:p>
        </p:txBody>
      </p:sp>
    </p:spTree>
    <p:extLst>
      <p:ext uri="{BB962C8B-B14F-4D97-AF65-F5344CB8AC3E}">
        <p14:creationId xmlns:p14="http://schemas.microsoft.com/office/powerpoint/2010/main" val="2387453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Belangrijk misschien om hier even te duiden wat het verschil is tussen energieverbruik en uitstoot? Of al eerder in het verhaal?</a:t>
            </a:r>
          </a:p>
          <a:p>
            <a:r>
              <a:rPr lang="nl-BE" dirty="0"/>
              <a:t>Bedenkingen voor de toekomst i.v.m. </a:t>
            </a:r>
            <a:r>
              <a:rPr lang="nl-BE"/>
              <a:t>energieverbruik: </a:t>
            </a:r>
            <a:r>
              <a:rPr lang="nl-BE" dirty="0"/>
              <a:t>Corona zal wellicht neerwaartse impact hebben op de cijfers van 2020 e.v., maar economisch herstel kan cijfers weer de hoogte in jagen. Uitdaging zal zijn om duurzame groei en herstel te realiseren.</a:t>
            </a:r>
          </a:p>
        </p:txBody>
      </p:sp>
      <p:sp>
        <p:nvSpPr>
          <p:cNvPr id="4" name="Tijdelijke aanduiding voor dianummer 3"/>
          <p:cNvSpPr>
            <a:spLocks noGrp="1"/>
          </p:cNvSpPr>
          <p:nvPr>
            <p:ph type="sldNum" sz="quarter" idx="5"/>
          </p:nvPr>
        </p:nvSpPr>
        <p:spPr/>
        <p:txBody>
          <a:bodyPr/>
          <a:lstStyle/>
          <a:p>
            <a:fld id="{17287C39-D431-40CF-A345-5E48024CCEDB}" type="slidenum">
              <a:rPr lang="nl-BE" smtClean="0"/>
              <a:t>6</a:t>
            </a:fld>
            <a:endParaRPr lang="nl-BE"/>
          </a:p>
        </p:txBody>
      </p:sp>
    </p:spTree>
    <p:extLst>
      <p:ext uri="{BB962C8B-B14F-4D97-AF65-F5344CB8AC3E}">
        <p14:creationId xmlns:p14="http://schemas.microsoft.com/office/powerpoint/2010/main" val="1821133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Het totale energieverbruik ging gemiddeld over alle sectoren naar beneden met 4% t.o.v. 2008. Belangrijk om op te merken is dat in het totale energieverbruik hernieuwbare bronnen belangrijker worden, maar dat het nog altijd maar gaat om iets meer dan 5% van het totaal. Ook neemt het aandeel fossiele brandstoffen langzaam af, maar is er nog heel wat ruimte voor verbetering. </a:t>
            </a:r>
          </a:p>
        </p:txBody>
      </p:sp>
      <p:sp>
        <p:nvSpPr>
          <p:cNvPr id="4" name="Tijdelijke aanduiding voor dianummer 3"/>
          <p:cNvSpPr>
            <a:spLocks noGrp="1"/>
          </p:cNvSpPr>
          <p:nvPr>
            <p:ph type="sldNum" sz="quarter" idx="5"/>
          </p:nvPr>
        </p:nvSpPr>
        <p:spPr/>
        <p:txBody>
          <a:bodyPr/>
          <a:lstStyle/>
          <a:p>
            <a:fld id="{17287C39-D431-40CF-A345-5E48024CCEDB}" type="slidenum">
              <a:rPr lang="nl-BE" smtClean="0"/>
              <a:t>7</a:t>
            </a:fld>
            <a:endParaRPr lang="nl-BE"/>
          </a:p>
        </p:txBody>
      </p:sp>
    </p:spTree>
    <p:extLst>
      <p:ext uri="{BB962C8B-B14F-4D97-AF65-F5344CB8AC3E}">
        <p14:creationId xmlns:p14="http://schemas.microsoft.com/office/powerpoint/2010/main" val="4227891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Minder energieverbruik, maar er zit veel verschil tussen de sectoren onderling. Bijvoorbeeld openbaar vervoer doet het goed, maar een groot stuk van de vermindering heeft ook te maken met minder gereden kilometers. Dus daar moeten we wel een kanttekening bij plaatsen. Landbouw en industrie besparen ook heel wat energie. Bij industrie zijn dat dan vooral de ETS-bedrijven. Voor de huishoudens spelen de zachtere winters een belangrijke rol, maar ook de gebouwrenovaties en strengere nieuwbouwnormen. Bij openbare verlichting is de vervanging door </a:t>
            </a:r>
            <a:r>
              <a:rPr lang="nl-BE" dirty="0" err="1"/>
              <a:t>LED-lampen</a:t>
            </a:r>
            <a:r>
              <a:rPr lang="nl-BE" dirty="0"/>
              <a:t> en minder gemiddelde branduren doorslaggevend.</a:t>
            </a:r>
            <a:br>
              <a:rPr lang="nl-BE" dirty="0"/>
            </a:br>
            <a:r>
              <a:rPr lang="nl-BE" dirty="0"/>
              <a:t>Kijken we naar de stijgers, dan zien we dat in de tertiaire sector de economische groei heeft gezorgd voor een behoorlijke toename. Maar omdat de sector in verhouding veel elektriciteit verbruikt en die een stuk groener is geworden, is hun totale uitstoot toch een beetje gezakt. Ook gebouwrenovaties spelen een zekere rol. Voor particulier en commercieel vervoer heeft de verschuiving van diesel naar benzine en het aandeel biobrandstof dat wordt bijgemengd ook een beetje dat effect, maar de stijging van de afgelegde kilometers doet die winst volledig teniet en zorgt voor een toegenomen uitstoot t.o.v. 2008.</a:t>
            </a:r>
          </a:p>
        </p:txBody>
      </p:sp>
      <p:sp>
        <p:nvSpPr>
          <p:cNvPr id="4" name="Tijdelijke aanduiding voor dianummer 3"/>
          <p:cNvSpPr>
            <a:spLocks noGrp="1"/>
          </p:cNvSpPr>
          <p:nvPr>
            <p:ph type="sldNum" sz="quarter" idx="5"/>
          </p:nvPr>
        </p:nvSpPr>
        <p:spPr/>
        <p:txBody>
          <a:bodyPr/>
          <a:lstStyle/>
          <a:p>
            <a:fld id="{17287C39-D431-40CF-A345-5E48024CCEDB}" type="slidenum">
              <a:rPr lang="nl-BE" smtClean="0"/>
              <a:t>8</a:t>
            </a:fld>
            <a:endParaRPr lang="nl-BE"/>
          </a:p>
        </p:txBody>
      </p:sp>
    </p:spTree>
    <p:extLst>
      <p:ext uri="{BB962C8B-B14F-4D97-AF65-F5344CB8AC3E}">
        <p14:creationId xmlns:p14="http://schemas.microsoft.com/office/powerpoint/2010/main" val="2915839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Opgelet: cijfers </a:t>
            </a:r>
            <a:r>
              <a:rPr lang="nl-BE" dirty="0" err="1"/>
              <a:t>tov</a:t>
            </a:r>
            <a:r>
              <a:rPr lang="nl-BE" dirty="0"/>
              <a:t> 2011, want tot dan geen opsplitsing per HE-technologie beschikbaar. Opmerking over steenkoolgebruik dat soms toeneemt in </a:t>
            </a:r>
            <a:r>
              <a:rPr lang="nl-BE" dirty="0" err="1"/>
              <a:t>industie</a:t>
            </a:r>
            <a:r>
              <a:rPr lang="nl-BE" dirty="0"/>
              <a:t>, landbouw?</a:t>
            </a:r>
          </a:p>
        </p:txBody>
      </p:sp>
      <p:sp>
        <p:nvSpPr>
          <p:cNvPr id="4" name="Tijdelijke aanduiding voor dianummer 3"/>
          <p:cNvSpPr>
            <a:spLocks noGrp="1"/>
          </p:cNvSpPr>
          <p:nvPr>
            <p:ph type="sldNum" sz="quarter" idx="5"/>
          </p:nvPr>
        </p:nvSpPr>
        <p:spPr/>
        <p:txBody>
          <a:bodyPr/>
          <a:lstStyle/>
          <a:p>
            <a:fld id="{17287C39-D431-40CF-A345-5E48024CCEDB}" type="slidenum">
              <a:rPr lang="nl-BE" smtClean="0"/>
              <a:t>9</a:t>
            </a:fld>
            <a:endParaRPr lang="nl-BE"/>
          </a:p>
        </p:txBody>
      </p:sp>
    </p:spTree>
    <p:extLst>
      <p:ext uri="{BB962C8B-B14F-4D97-AF65-F5344CB8AC3E}">
        <p14:creationId xmlns:p14="http://schemas.microsoft.com/office/powerpoint/2010/main" val="3208879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Deze cijfers gaan louter over de productie van elektriciteit en vanaf 2008 </a:t>
            </a:r>
            <a:r>
              <a:rPr lang="nl-BE" dirty="0" err="1"/>
              <a:t>ipv</a:t>
            </a:r>
            <a:r>
              <a:rPr lang="nl-BE" dirty="0"/>
              <a:t> 2017! Hieruit blijkt duidelijk dat de hernieuwbare bronnen in de lift zitten, ook al blijven de absolute cijfers in verhouding nog beperkt.</a:t>
            </a:r>
          </a:p>
          <a:p>
            <a:r>
              <a:rPr lang="nl-BE" dirty="0"/>
              <a:t>Bij de overige bronnen kunnen we vermelden dat er geen steenkool en geen afval meer bij zit vanaf 2017.</a:t>
            </a:r>
          </a:p>
        </p:txBody>
      </p:sp>
      <p:sp>
        <p:nvSpPr>
          <p:cNvPr id="4" name="Tijdelijke aanduiding voor dianummer 3"/>
          <p:cNvSpPr>
            <a:spLocks noGrp="1"/>
          </p:cNvSpPr>
          <p:nvPr>
            <p:ph type="sldNum" sz="quarter" idx="5"/>
          </p:nvPr>
        </p:nvSpPr>
        <p:spPr/>
        <p:txBody>
          <a:bodyPr/>
          <a:lstStyle/>
          <a:p>
            <a:fld id="{17287C39-D431-40CF-A345-5E48024CCEDB}" type="slidenum">
              <a:rPr lang="nl-BE" smtClean="0"/>
              <a:t>10</a:t>
            </a:fld>
            <a:endParaRPr lang="nl-BE"/>
          </a:p>
        </p:txBody>
      </p:sp>
    </p:spTree>
    <p:extLst>
      <p:ext uri="{BB962C8B-B14F-4D97-AF65-F5344CB8AC3E}">
        <p14:creationId xmlns:p14="http://schemas.microsoft.com/office/powerpoint/2010/main" val="3415533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De totale productie van elektriciteit in de provincie stijgt met 30%, maar de CO2-uitstoot die daar aan vasthangt, daalt met 57%. Dat geeft duidelijk aan dat de Limburgse elektriciteit stevig </a:t>
            </a:r>
            <a:r>
              <a:rPr lang="nl-BE" dirty="0" err="1"/>
              <a:t>vergroend</a:t>
            </a:r>
            <a:r>
              <a:rPr lang="nl-BE" dirty="0"/>
              <a:t> is, vooral na de sluiting van centrale </a:t>
            </a:r>
            <a:r>
              <a:rPr lang="nl-BE" dirty="0" err="1"/>
              <a:t>Langerlo</a:t>
            </a:r>
            <a:r>
              <a:rPr lang="nl-BE" dirty="0"/>
              <a:t> in 2016. Daarmee viel immers een flink deel steenkool weg als brandstof.</a:t>
            </a:r>
          </a:p>
        </p:txBody>
      </p:sp>
      <p:sp>
        <p:nvSpPr>
          <p:cNvPr id="4" name="Tijdelijke aanduiding voor dianummer 3"/>
          <p:cNvSpPr>
            <a:spLocks noGrp="1"/>
          </p:cNvSpPr>
          <p:nvPr>
            <p:ph type="sldNum" sz="quarter" idx="5"/>
          </p:nvPr>
        </p:nvSpPr>
        <p:spPr/>
        <p:txBody>
          <a:bodyPr/>
          <a:lstStyle/>
          <a:p>
            <a:fld id="{17287C39-D431-40CF-A345-5E48024CCEDB}" type="slidenum">
              <a:rPr lang="nl-BE" smtClean="0"/>
              <a:t>11</a:t>
            </a:fld>
            <a:endParaRPr lang="nl-BE"/>
          </a:p>
        </p:txBody>
      </p:sp>
    </p:spTree>
    <p:extLst>
      <p:ext uri="{BB962C8B-B14F-4D97-AF65-F5344CB8AC3E}">
        <p14:creationId xmlns:p14="http://schemas.microsoft.com/office/powerpoint/2010/main" val="1555409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BE"/>
          </a:p>
        </p:txBody>
      </p:sp>
      <p:sp>
        <p:nvSpPr>
          <p:cNvPr id="4" name="Tijdelijke aanduiding voor datum 3"/>
          <p:cNvSpPr>
            <a:spLocks noGrp="1"/>
          </p:cNvSpPr>
          <p:nvPr>
            <p:ph type="dt" sz="half" idx="10"/>
          </p:nvPr>
        </p:nvSpPr>
        <p:spPr/>
        <p:txBody>
          <a:bodyPr/>
          <a:lstStyle/>
          <a:p>
            <a:fld id="{F872CEC8-E872-412E-8EB5-E772D5F1EABA}" type="datetime1">
              <a:rPr lang="nl-BE" smtClean="0"/>
              <a:t>25/11/2020</a:t>
            </a:fld>
            <a:endParaRPr lang="nl-BE"/>
          </a:p>
        </p:txBody>
      </p:sp>
      <p:sp>
        <p:nvSpPr>
          <p:cNvPr id="5" name="Tijdelijke aanduiding voor voettekst 4"/>
          <p:cNvSpPr>
            <a:spLocks noGrp="1"/>
          </p:cNvSpPr>
          <p:nvPr>
            <p:ph type="ftr" sz="quarter" idx="11"/>
          </p:nvPr>
        </p:nvSpPr>
        <p:spPr/>
        <p:txBody>
          <a:bodyPr/>
          <a:lstStyle/>
          <a:p>
            <a:r>
              <a:rPr lang="nl-BE" dirty="0"/>
              <a:t>© Zero </a:t>
            </a:r>
            <a:r>
              <a:rPr lang="nl-BE" dirty="0" err="1"/>
              <a:t>Emission</a:t>
            </a:r>
            <a:r>
              <a:rPr lang="nl-BE" dirty="0"/>
              <a:t> </a:t>
            </a:r>
            <a:r>
              <a:rPr lang="nl-BE" dirty="0" err="1"/>
              <a:t>Solutions</a:t>
            </a:r>
            <a:r>
              <a:rPr lang="nl-BE" dirty="0"/>
              <a:t> BVBA</a:t>
            </a:r>
          </a:p>
        </p:txBody>
      </p:sp>
      <p:sp>
        <p:nvSpPr>
          <p:cNvPr id="6" name="Tijdelijke aanduiding voor dianummer 5"/>
          <p:cNvSpPr>
            <a:spLocks noGrp="1"/>
          </p:cNvSpPr>
          <p:nvPr>
            <p:ph type="sldNum" sz="quarter" idx="12"/>
          </p:nvPr>
        </p:nvSpPr>
        <p:spPr/>
        <p:txBody>
          <a:bodyPr/>
          <a:lstStyle/>
          <a:p>
            <a:fld id="{EEB270EA-7EDB-469E-AA83-243BA9769573}" type="slidenum">
              <a:rPr lang="nl-BE" smtClean="0"/>
              <a:t>‹nr.›</a:t>
            </a:fld>
            <a:endParaRPr lang="nl-BE"/>
          </a:p>
        </p:txBody>
      </p:sp>
      <p:sp>
        <p:nvSpPr>
          <p:cNvPr id="7" name="Titel 6"/>
          <p:cNvSpPr>
            <a:spLocks noGrp="1"/>
          </p:cNvSpPr>
          <p:nvPr>
            <p:ph type="title"/>
          </p:nvPr>
        </p:nvSpPr>
        <p:spPr/>
        <p:txBody>
          <a:bodyPr/>
          <a:lstStyle/>
          <a:p>
            <a:r>
              <a:rPr lang="nl-NL"/>
              <a:t>Klik om de stijl te bewerken</a:t>
            </a:r>
            <a:endParaRPr lang="nl-BE"/>
          </a:p>
        </p:txBody>
      </p:sp>
    </p:spTree>
    <p:extLst>
      <p:ext uri="{BB962C8B-B14F-4D97-AF65-F5344CB8AC3E}">
        <p14:creationId xmlns:p14="http://schemas.microsoft.com/office/powerpoint/2010/main" val="397262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nl-NL"/>
              <a:t>Klik om de stijl te bewerken</a:t>
            </a:r>
            <a:endParaRPr lang="nl-BE"/>
          </a:p>
        </p:txBody>
      </p:sp>
      <p:sp>
        <p:nvSpPr>
          <p:cNvPr id="3" name="Tijdelijke aanduiding voor inhou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4F0D9D9-2E2D-4574-83E6-8AE9179739E6}" type="datetime1">
              <a:rPr lang="nl-BE" smtClean="0"/>
              <a:t>25/11/2020</a:t>
            </a:fld>
            <a:endParaRPr lang="nl-BE"/>
          </a:p>
        </p:txBody>
      </p:sp>
      <p:sp>
        <p:nvSpPr>
          <p:cNvPr id="6" name="Tijdelijke aanduiding voor voettekst 5"/>
          <p:cNvSpPr>
            <a:spLocks noGrp="1"/>
          </p:cNvSpPr>
          <p:nvPr>
            <p:ph type="ftr" sz="quarter" idx="11"/>
          </p:nvPr>
        </p:nvSpPr>
        <p:spPr/>
        <p:txBody>
          <a:bodyPr/>
          <a:lstStyle/>
          <a:p>
            <a:r>
              <a:rPr lang="nl-BE"/>
              <a:t>© Zero Emission Solutions BVBA</a:t>
            </a:r>
          </a:p>
        </p:txBody>
      </p:sp>
      <p:sp>
        <p:nvSpPr>
          <p:cNvPr id="7" name="Tijdelijke aanduiding voor dianummer 6"/>
          <p:cNvSpPr>
            <a:spLocks noGrp="1"/>
          </p:cNvSpPr>
          <p:nvPr>
            <p:ph type="sldNum" sz="quarter" idx="12"/>
          </p:nvPr>
        </p:nvSpPr>
        <p:spPr/>
        <p:txBody>
          <a:bodyPr/>
          <a:lstStyle/>
          <a:p>
            <a:fld id="{EEB270EA-7EDB-469E-AA83-243BA9769573}" type="slidenum">
              <a:rPr lang="nl-BE" smtClean="0"/>
              <a:t>‹nr.›</a:t>
            </a:fld>
            <a:endParaRPr lang="nl-BE"/>
          </a:p>
        </p:txBody>
      </p:sp>
    </p:spTree>
    <p:extLst>
      <p:ext uri="{BB962C8B-B14F-4D97-AF65-F5344CB8AC3E}">
        <p14:creationId xmlns:p14="http://schemas.microsoft.com/office/powerpoint/2010/main" val="78709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nl-NL"/>
              <a:t>Klik om de stijl te bewerken</a:t>
            </a:r>
            <a:endParaRPr lang="nl-BE"/>
          </a:p>
        </p:txBody>
      </p:sp>
      <p:sp>
        <p:nvSpPr>
          <p:cNvPr id="3" name="Tijdelijke aanduiding voor afbeelding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3127D28-AF98-460D-81B1-317B733158A1}" type="datetime1">
              <a:rPr lang="nl-BE" smtClean="0"/>
              <a:t>25/11/2020</a:t>
            </a:fld>
            <a:endParaRPr lang="nl-BE"/>
          </a:p>
        </p:txBody>
      </p:sp>
      <p:sp>
        <p:nvSpPr>
          <p:cNvPr id="6" name="Tijdelijke aanduiding voor voettekst 5"/>
          <p:cNvSpPr>
            <a:spLocks noGrp="1"/>
          </p:cNvSpPr>
          <p:nvPr>
            <p:ph type="ftr" sz="quarter" idx="11"/>
          </p:nvPr>
        </p:nvSpPr>
        <p:spPr/>
        <p:txBody>
          <a:bodyPr/>
          <a:lstStyle/>
          <a:p>
            <a:r>
              <a:rPr lang="nl-BE"/>
              <a:t>© Zero Emission Solutions BVBA</a:t>
            </a:r>
          </a:p>
        </p:txBody>
      </p:sp>
      <p:sp>
        <p:nvSpPr>
          <p:cNvPr id="7" name="Tijdelijke aanduiding voor dianummer 6"/>
          <p:cNvSpPr>
            <a:spLocks noGrp="1"/>
          </p:cNvSpPr>
          <p:nvPr>
            <p:ph type="sldNum" sz="quarter" idx="12"/>
          </p:nvPr>
        </p:nvSpPr>
        <p:spPr/>
        <p:txBody>
          <a:bodyPr/>
          <a:lstStyle/>
          <a:p>
            <a:fld id="{EEB270EA-7EDB-469E-AA83-243BA9769573}" type="slidenum">
              <a:rPr lang="nl-BE" smtClean="0"/>
              <a:t>‹nr.›</a:t>
            </a:fld>
            <a:endParaRPr lang="nl-BE"/>
          </a:p>
        </p:txBody>
      </p:sp>
    </p:spTree>
    <p:extLst>
      <p:ext uri="{BB962C8B-B14F-4D97-AF65-F5344CB8AC3E}">
        <p14:creationId xmlns:p14="http://schemas.microsoft.com/office/powerpoint/2010/main" val="426236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E1A3B728-E3E0-4CE8-BB3E-39212BB3C124}" type="datetime1">
              <a:rPr lang="nl-BE" smtClean="0"/>
              <a:t>25/11/2020</a:t>
            </a:fld>
            <a:endParaRPr lang="nl-BE"/>
          </a:p>
        </p:txBody>
      </p:sp>
      <p:sp>
        <p:nvSpPr>
          <p:cNvPr id="5" name="Tijdelijke aanduiding voor voettekst 4"/>
          <p:cNvSpPr>
            <a:spLocks noGrp="1"/>
          </p:cNvSpPr>
          <p:nvPr>
            <p:ph type="ftr" sz="quarter" idx="11"/>
          </p:nvPr>
        </p:nvSpPr>
        <p:spPr/>
        <p:txBody>
          <a:bodyPr/>
          <a:lstStyle/>
          <a:p>
            <a:r>
              <a:rPr lang="nl-BE"/>
              <a:t>© Zero Emission Solutions BVBA</a:t>
            </a:r>
          </a:p>
        </p:txBody>
      </p:sp>
      <p:sp>
        <p:nvSpPr>
          <p:cNvPr id="6" name="Tijdelijke aanduiding voor dianummer 5"/>
          <p:cNvSpPr>
            <a:spLocks noGrp="1"/>
          </p:cNvSpPr>
          <p:nvPr>
            <p:ph type="sldNum" sz="quarter" idx="12"/>
          </p:nvPr>
        </p:nvSpPr>
        <p:spPr/>
        <p:txBody>
          <a:bodyPr/>
          <a:lstStyle/>
          <a:p>
            <a:fld id="{EEB270EA-7EDB-469E-AA83-243BA9769573}" type="slidenum">
              <a:rPr lang="nl-BE" smtClean="0"/>
              <a:t>‹nr.›</a:t>
            </a:fld>
            <a:endParaRPr lang="nl-BE"/>
          </a:p>
        </p:txBody>
      </p:sp>
    </p:spTree>
    <p:extLst>
      <p:ext uri="{BB962C8B-B14F-4D97-AF65-F5344CB8AC3E}">
        <p14:creationId xmlns:p14="http://schemas.microsoft.com/office/powerpoint/2010/main" val="3209561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154781"/>
            <a:ext cx="2057400" cy="3290888"/>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154781"/>
            <a:ext cx="6019800" cy="329088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B46CD37A-76E3-4039-8BEC-F9D874368259}" type="datetime1">
              <a:rPr lang="nl-BE" smtClean="0"/>
              <a:t>25/11/2020</a:t>
            </a:fld>
            <a:endParaRPr lang="nl-BE"/>
          </a:p>
        </p:txBody>
      </p:sp>
      <p:sp>
        <p:nvSpPr>
          <p:cNvPr id="5" name="Tijdelijke aanduiding voor voettekst 4"/>
          <p:cNvSpPr>
            <a:spLocks noGrp="1"/>
          </p:cNvSpPr>
          <p:nvPr>
            <p:ph type="ftr" sz="quarter" idx="11"/>
          </p:nvPr>
        </p:nvSpPr>
        <p:spPr/>
        <p:txBody>
          <a:bodyPr/>
          <a:lstStyle/>
          <a:p>
            <a:r>
              <a:rPr lang="nl-BE"/>
              <a:t>© Zero Emission Solutions BVBA</a:t>
            </a:r>
          </a:p>
        </p:txBody>
      </p:sp>
      <p:sp>
        <p:nvSpPr>
          <p:cNvPr id="6" name="Tijdelijke aanduiding voor dianummer 5"/>
          <p:cNvSpPr>
            <a:spLocks noGrp="1"/>
          </p:cNvSpPr>
          <p:nvPr>
            <p:ph type="sldNum" sz="quarter" idx="12"/>
          </p:nvPr>
        </p:nvSpPr>
        <p:spPr/>
        <p:txBody>
          <a:bodyPr/>
          <a:lstStyle/>
          <a:p>
            <a:fld id="{EEB270EA-7EDB-469E-AA83-243BA9769573}" type="slidenum">
              <a:rPr lang="nl-BE" smtClean="0"/>
              <a:t>‹nr.›</a:t>
            </a:fld>
            <a:endParaRPr lang="nl-BE"/>
          </a:p>
        </p:txBody>
      </p:sp>
    </p:spTree>
    <p:extLst>
      <p:ext uri="{BB962C8B-B14F-4D97-AF65-F5344CB8AC3E}">
        <p14:creationId xmlns:p14="http://schemas.microsoft.com/office/powerpoint/2010/main" val="2764820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2"/>
          <p:cNvSpPr>
            <a:spLocks noGrp="1"/>
          </p:cNvSpPr>
          <p:nvPr>
            <p:ph type="dt" sz="half" idx="10"/>
          </p:nvPr>
        </p:nvSpPr>
        <p:spPr/>
        <p:txBody>
          <a:bodyPr/>
          <a:lstStyle/>
          <a:p>
            <a:fld id="{54A790FC-B130-4A10-9B7A-BB51A14C48ED}" type="datetime1">
              <a:rPr lang="nl-BE" smtClean="0"/>
              <a:t>25/11/2020</a:t>
            </a:fld>
            <a:endParaRPr lang="nl-BE"/>
          </a:p>
        </p:txBody>
      </p:sp>
      <p:sp>
        <p:nvSpPr>
          <p:cNvPr id="4" name="Tijdelijke aanduiding voor voettekst 3"/>
          <p:cNvSpPr>
            <a:spLocks noGrp="1"/>
          </p:cNvSpPr>
          <p:nvPr>
            <p:ph type="ftr" sz="quarter" idx="11"/>
          </p:nvPr>
        </p:nvSpPr>
        <p:spPr/>
        <p:txBody>
          <a:bodyPr/>
          <a:lstStyle/>
          <a:p>
            <a:r>
              <a:rPr lang="nl-BE"/>
              <a:t>© Zero Emission Solutions BVBA</a:t>
            </a:r>
          </a:p>
        </p:txBody>
      </p:sp>
      <p:sp>
        <p:nvSpPr>
          <p:cNvPr id="5" name="Tijdelijke aanduiding voor dianummer 4"/>
          <p:cNvSpPr>
            <a:spLocks noGrp="1"/>
          </p:cNvSpPr>
          <p:nvPr>
            <p:ph type="sldNum" sz="quarter" idx="12"/>
          </p:nvPr>
        </p:nvSpPr>
        <p:spPr/>
        <p:txBody>
          <a:bodyPr/>
          <a:lstStyle/>
          <a:p>
            <a:fld id="{EEB270EA-7EDB-469E-AA83-243BA9769573}" type="slidenum">
              <a:rPr lang="nl-BE" smtClean="0"/>
              <a:t>‹nr.›</a:t>
            </a:fld>
            <a:endParaRPr lang="nl-BE"/>
          </a:p>
        </p:txBody>
      </p:sp>
    </p:spTree>
    <p:extLst>
      <p:ext uri="{BB962C8B-B14F-4D97-AF65-F5344CB8AC3E}">
        <p14:creationId xmlns:p14="http://schemas.microsoft.com/office/powerpoint/2010/main" val="895345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2"/>
          <p:cNvSpPr>
            <a:spLocks noGrp="1"/>
          </p:cNvSpPr>
          <p:nvPr>
            <p:ph type="dt" sz="half" idx="10"/>
          </p:nvPr>
        </p:nvSpPr>
        <p:spPr/>
        <p:txBody>
          <a:bodyPr/>
          <a:lstStyle/>
          <a:p>
            <a:fld id="{99D53BDA-0591-4CB9-B606-E2336DBDC58A}" type="datetime1">
              <a:rPr lang="nl-BE" smtClean="0"/>
              <a:t>25/11/2020</a:t>
            </a:fld>
            <a:endParaRPr lang="nl-BE"/>
          </a:p>
        </p:txBody>
      </p:sp>
      <p:sp>
        <p:nvSpPr>
          <p:cNvPr id="4" name="Tijdelijke aanduiding voor voettekst 3"/>
          <p:cNvSpPr>
            <a:spLocks noGrp="1"/>
          </p:cNvSpPr>
          <p:nvPr>
            <p:ph type="ftr" sz="quarter" idx="11"/>
          </p:nvPr>
        </p:nvSpPr>
        <p:spPr>
          <a:xfrm>
            <a:off x="6552000" y="4767263"/>
            <a:ext cx="2895600" cy="273844"/>
          </a:xfrm>
        </p:spPr>
        <p:txBody>
          <a:bodyPr/>
          <a:lstStyle/>
          <a:p>
            <a:r>
              <a:rPr lang="nl-BE"/>
              <a:t>© Zero Emission Solutions BVBA</a:t>
            </a:r>
          </a:p>
        </p:txBody>
      </p:sp>
    </p:spTree>
    <p:extLst>
      <p:ext uri="{BB962C8B-B14F-4D97-AF65-F5344CB8AC3E}">
        <p14:creationId xmlns:p14="http://schemas.microsoft.com/office/powerpoint/2010/main" val="2367530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02DE2CA0-3EDA-4203-B5AF-AB647E5E407F}" type="datetime1">
              <a:rPr lang="nl-BE" smtClean="0"/>
              <a:t>25/11/2020</a:t>
            </a:fld>
            <a:endParaRPr lang="nl-BE"/>
          </a:p>
        </p:txBody>
      </p:sp>
      <p:sp>
        <p:nvSpPr>
          <p:cNvPr id="5" name="Tijdelijke aanduiding voor voettekst 4"/>
          <p:cNvSpPr>
            <a:spLocks noGrp="1"/>
          </p:cNvSpPr>
          <p:nvPr>
            <p:ph type="ftr" sz="quarter" idx="11"/>
          </p:nvPr>
        </p:nvSpPr>
        <p:spPr/>
        <p:txBody>
          <a:bodyPr/>
          <a:lstStyle/>
          <a:p>
            <a:r>
              <a:rPr lang="nl-BE"/>
              <a:t>© Zero Emission Solutions BVBA</a:t>
            </a:r>
          </a:p>
        </p:txBody>
      </p:sp>
      <p:sp>
        <p:nvSpPr>
          <p:cNvPr id="6" name="Tijdelijke aanduiding voor dianummer 5"/>
          <p:cNvSpPr>
            <a:spLocks noGrp="1"/>
          </p:cNvSpPr>
          <p:nvPr>
            <p:ph type="sldNum" sz="quarter" idx="12"/>
          </p:nvPr>
        </p:nvSpPr>
        <p:spPr/>
        <p:txBody>
          <a:bodyPr/>
          <a:lstStyle/>
          <a:p>
            <a:fld id="{EEB270EA-7EDB-469E-AA83-243BA9769573}" type="slidenum">
              <a:rPr lang="nl-BE" smtClean="0"/>
              <a:t>‹nr.›</a:t>
            </a:fld>
            <a:endParaRPr lang="nl-BE"/>
          </a:p>
        </p:txBody>
      </p:sp>
    </p:spTree>
    <p:extLst>
      <p:ext uri="{BB962C8B-B14F-4D97-AF65-F5344CB8AC3E}">
        <p14:creationId xmlns:p14="http://schemas.microsoft.com/office/powerpoint/2010/main" val="361038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D7D05DE-7061-438F-A044-79EDF1370A2F}" type="datetime1">
              <a:rPr lang="nl-BE" smtClean="0"/>
              <a:t>25/11/2020</a:t>
            </a:fld>
            <a:endParaRPr lang="nl-BE"/>
          </a:p>
        </p:txBody>
      </p:sp>
      <p:sp>
        <p:nvSpPr>
          <p:cNvPr id="5" name="Tijdelijke aanduiding voor voettekst 4"/>
          <p:cNvSpPr>
            <a:spLocks noGrp="1"/>
          </p:cNvSpPr>
          <p:nvPr>
            <p:ph type="ftr" sz="quarter" idx="11"/>
          </p:nvPr>
        </p:nvSpPr>
        <p:spPr/>
        <p:txBody>
          <a:bodyPr/>
          <a:lstStyle/>
          <a:p>
            <a:r>
              <a:rPr lang="nl-BE"/>
              <a:t>© Zero Emission Solutions BVBA</a:t>
            </a:r>
          </a:p>
        </p:txBody>
      </p:sp>
      <p:sp>
        <p:nvSpPr>
          <p:cNvPr id="6" name="Tijdelijke aanduiding voor dianummer 5"/>
          <p:cNvSpPr>
            <a:spLocks noGrp="1"/>
          </p:cNvSpPr>
          <p:nvPr>
            <p:ph type="sldNum" sz="quarter" idx="12"/>
          </p:nvPr>
        </p:nvSpPr>
        <p:spPr/>
        <p:txBody>
          <a:bodyPr/>
          <a:lstStyle/>
          <a:p>
            <a:fld id="{EEB270EA-7EDB-469E-AA83-243BA9769573}" type="slidenum">
              <a:rPr lang="nl-BE" smtClean="0"/>
              <a:t>‹nr.›</a:t>
            </a:fld>
            <a:endParaRPr lang="nl-BE"/>
          </a:p>
        </p:txBody>
      </p:sp>
    </p:spTree>
    <p:extLst>
      <p:ext uri="{BB962C8B-B14F-4D97-AF65-F5344CB8AC3E}">
        <p14:creationId xmlns:p14="http://schemas.microsoft.com/office/powerpoint/2010/main" val="75048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p:cNvSpPr>
            <a:spLocks noGrp="1"/>
          </p:cNvSpPr>
          <p:nvPr>
            <p:ph type="dt" sz="half" idx="10"/>
          </p:nvPr>
        </p:nvSpPr>
        <p:spPr/>
        <p:txBody>
          <a:bodyPr/>
          <a:lstStyle/>
          <a:p>
            <a:fld id="{253E263C-C559-4E75-8924-07954E2309A6}" type="datetime1">
              <a:rPr lang="nl-BE" smtClean="0"/>
              <a:t>25/11/2020</a:t>
            </a:fld>
            <a:endParaRPr lang="nl-BE"/>
          </a:p>
        </p:txBody>
      </p:sp>
      <p:sp>
        <p:nvSpPr>
          <p:cNvPr id="6" name="Tijdelijke aanduiding voor voettekst 5"/>
          <p:cNvSpPr>
            <a:spLocks noGrp="1"/>
          </p:cNvSpPr>
          <p:nvPr>
            <p:ph type="ftr" sz="quarter" idx="11"/>
          </p:nvPr>
        </p:nvSpPr>
        <p:spPr/>
        <p:txBody>
          <a:bodyPr/>
          <a:lstStyle/>
          <a:p>
            <a:r>
              <a:rPr lang="nl-BE"/>
              <a:t>© Zero Emission Solutions BVBA</a:t>
            </a:r>
          </a:p>
        </p:txBody>
      </p:sp>
      <p:sp>
        <p:nvSpPr>
          <p:cNvPr id="7" name="Tijdelijke aanduiding voor dianummer 6"/>
          <p:cNvSpPr>
            <a:spLocks noGrp="1"/>
          </p:cNvSpPr>
          <p:nvPr>
            <p:ph type="sldNum" sz="quarter" idx="12"/>
          </p:nvPr>
        </p:nvSpPr>
        <p:spPr/>
        <p:txBody>
          <a:bodyPr/>
          <a:lstStyle/>
          <a:p>
            <a:fld id="{EEB270EA-7EDB-469E-AA83-243BA9769573}" type="slidenum">
              <a:rPr lang="nl-BE" smtClean="0"/>
              <a:t>‹nr.›</a:t>
            </a:fld>
            <a:endParaRPr lang="nl-BE"/>
          </a:p>
        </p:txBody>
      </p:sp>
    </p:spTree>
    <p:extLst>
      <p:ext uri="{BB962C8B-B14F-4D97-AF65-F5344CB8AC3E}">
        <p14:creationId xmlns:p14="http://schemas.microsoft.com/office/powerpoint/2010/main" val="3134958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p:spPr>
        <p:txBody>
          <a:bodyPr/>
          <a:lstStyle>
            <a:lvl1pPr>
              <a:defRPr/>
            </a:lvl1pPr>
          </a:lstStyle>
          <a:p>
            <a:r>
              <a:rPr lang="nl-NL"/>
              <a:t>Klik om de stijl te bewerken</a:t>
            </a:r>
            <a:endParaRPr lang="nl-BE"/>
          </a:p>
        </p:txBody>
      </p:sp>
      <p:sp>
        <p:nvSpPr>
          <p:cNvPr id="3" name="Tijdelijke aanduiding voor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p:cNvSpPr>
            <a:spLocks noGrp="1"/>
          </p:cNvSpPr>
          <p:nvPr>
            <p:ph type="dt" sz="half" idx="10"/>
          </p:nvPr>
        </p:nvSpPr>
        <p:spPr/>
        <p:txBody>
          <a:bodyPr/>
          <a:lstStyle/>
          <a:p>
            <a:fld id="{86396FFF-4AFC-4340-BFF5-9A6E39279D27}" type="datetime1">
              <a:rPr lang="nl-BE" smtClean="0"/>
              <a:t>25/11/2020</a:t>
            </a:fld>
            <a:endParaRPr lang="nl-BE"/>
          </a:p>
        </p:txBody>
      </p:sp>
      <p:sp>
        <p:nvSpPr>
          <p:cNvPr id="8" name="Tijdelijke aanduiding voor voettekst 7"/>
          <p:cNvSpPr>
            <a:spLocks noGrp="1"/>
          </p:cNvSpPr>
          <p:nvPr>
            <p:ph type="ftr" sz="quarter" idx="11"/>
          </p:nvPr>
        </p:nvSpPr>
        <p:spPr/>
        <p:txBody>
          <a:bodyPr/>
          <a:lstStyle/>
          <a:p>
            <a:r>
              <a:rPr lang="nl-BE"/>
              <a:t>© Zero Emission Solutions BVBA</a:t>
            </a:r>
          </a:p>
        </p:txBody>
      </p:sp>
      <p:sp>
        <p:nvSpPr>
          <p:cNvPr id="9" name="Tijdelijke aanduiding voor dianummer 8"/>
          <p:cNvSpPr>
            <a:spLocks noGrp="1"/>
          </p:cNvSpPr>
          <p:nvPr>
            <p:ph type="sldNum" sz="quarter" idx="12"/>
          </p:nvPr>
        </p:nvSpPr>
        <p:spPr/>
        <p:txBody>
          <a:bodyPr/>
          <a:lstStyle/>
          <a:p>
            <a:fld id="{EEB270EA-7EDB-469E-AA83-243BA9769573}" type="slidenum">
              <a:rPr lang="nl-BE" smtClean="0"/>
              <a:t>‹nr.›</a:t>
            </a:fld>
            <a:endParaRPr lang="nl-BE"/>
          </a:p>
        </p:txBody>
      </p:sp>
    </p:spTree>
    <p:extLst>
      <p:ext uri="{BB962C8B-B14F-4D97-AF65-F5344CB8AC3E}">
        <p14:creationId xmlns:p14="http://schemas.microsoft.com/office/powerpoint/2010/main" val="32566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2"/>
          <p:cNvSpPr>
            <a:spLocks noGrp="1"/>
          </p:cNvSpPr>
          <p:nvPr>
            <p:ph type="dt" sz="half" idx="10"/>
          </p:nvPr>
        </p:nvSpPr>
        <p:spPr/>
        <p:txBody>
          <a:bodyPr/>
          <a:lstStyle/>
          <a:p>
            <a:fld id="{12570E6E-AD3C-470C-9D7F-02A52A2F1820}" type="datetime1">
              <a:rPr lang="nl-BE" smtClean="0"/>
              <a:t>25/11/2020</a:t>
            </a:fld>
            <a:endParaRPr lang="nl-BE"/>
          </a:p>
        </p:txBody>
      </p:sp>
      <p:sp>
        <p:nvSpPr>
          <p:cNvPr id="4" name="Tijdelijke aanduiding voor voettekst 3"/>
          <p:cNvSpPr>
            <a:spLocks noGrp="1"/>
          </p:cNvSpPr>
          <p:nvPr>
            <p:ph type="ftr" sz="quarter" idx="11"/>
          </p:nvPr>
        </p:nvSpPr>
        <p:spPr/>
        <p:txBody>
          <a:bodyPr/>
          <a:lstStyle/>
          <a:p>
            <a:r>
              <a:rPr lang="nl-BE"/>
              <a:t>© Zero Emission Solutions BVBA</a:t>
            </a:r>
          </a:p>
        </p:txBody>
      </p:sp>
      <p:sp>
        <p:nvSpPr>
          <p:cNvPr id="5" name="Tijdelijke aanduiding voor dianummer 4"/>
          <p:cNvSpPr>
            <a:spLocks noGrp="1"/>
          </p:cNvSpPr>
          <p:nvPr>
            <p:ph type="sldNum" sz="quarter" idx="12"/>
          </p:nvPr>
        </p:nvSpPr>
        <p:spPr/>
        <p:txBody>
          <a:bodyPr/>
          <a:lstStyle/>
          <a:p>
            <a:fld id="{EEB270EA-7EDB-469E-AA83-243BA9769573}" type="slidenum">
              <a:rPr lang="nl-BE" smtClean="0"/>
              <a:t>‹nr.›</a:t>
            </a:fld>
            <a:endParaRPr lang="nl-BE"/>
          </a:p>
        </p:txBody>
      </p:sp>
    </p:spTree>
    <p:extLst>
      <p:ext uri="{BB962C8B-B14F-4D97-AF65-F5344CB8AC3E}">
        <p14:creationId xmlns:p14="http://schemas.microsoft.com/office/powerpoint/2010/main" val="1861687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51110B2-0A4F-4799-B282-9B48472D0B79}" type="datetime1">
              <a:rPr lang="nl-BE" smtClean="0"/>
              <a:t>25/11/2020</a:t>
            </a:fld>
            <a:endParaRPr lang="nl-BE"/>
          </a:p>
        </p:txBody>
      </p:sp>
      <p:sp>
        <p:nvSpPr>
          <p:cNvPr id="3" name="Tijdelijke aanduiding voor voettekst 2"/>
          <p:cNvSpPr>
            <a:spLocks noGrp="1"/>
          </p:cNvSpPr>
          <p:nvPr>
            <p:ph type="ftr" sz="quarter" idx="11"/>
          </p:nvPr>
        </p:nvSpPr>
        <p:spPr/>
        <p:txBody>
          <a:bodyPr/>
          <a:lstStyle/>
          <a:p>
            <a:r>
              <a:rPr lang="nl-BE"/>
              <a:t>© Zero Emission Solutions BVBA</a:t>
            </a:r>
          </a:p>
        </p:txBody>
      </p:sp>
      <p:sp>
        <p:nvSpPr>
          <p:cNvPr id="4" name="Tijdelijke aanduiding voor dianummer 3"/>
          <p:cNvSpPr>
            <a:spLocks noGrp="1"/>
          </p:cNvSpPr>
          <p:nvPr>
            <p:ph type="sldNum" sz="quarter" idx="12"/>
          </p:nvPr>
        </p:nvSpPr>
        <p:spPr/>
        <p:txBody>
          <a:bodyPr/>
          <a:lstStyle/>
          <a:p>
            <a:fld id="{EEB270EA-7EDB-469E-AA83-243BA9769573}" type="slidenum">
              <a:rPr lang="nl-BE" smtClean="0"/>
              <a:t>‹nr.›</a:t>
            </a:fld>
            <a:endParaRPr lang="nl-BE"/>
          </a:p>
        </p:txBody>
      </p:sp>
    </p:spTree>
    <p:extLst>
      <p:ext uri="{BB962C8B-B14F-4D97-AF65-F5344CB8AC3E}">
        <p14:creationId xmlns:p14="http://schemas.microsoft.com/office/powerpoint/2010/main" val="406719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9479277-D83F-4E17-B04D-36020DF82A16}" type="datetime1">
              <a:rPr lang="nl-BE" smtClean="0"/>
              <a:t>25/11/2020</a:t>
            </a:fld>
            <a:endParaRPr lang="nl-BE"/>
          </a:p>
        </p:txBody>
      </p:sp>
      <p:sp>
        <p:nvSpPr>
          <p:cNvPr id="5" name="Tijdelijke aanduiding voor voetteks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BE"/>
              <a:t>© Zero Emission Solutions BVBA</a:t>
            </a:r>
          </a:p>
        </p:txBody>
      </p:sp>
      <p:sp>
        <p:nvSpPr>
          <p:cNvPr id="6" name="Tijdelijke aanduiding voor dia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EB270EA-7EDB-469E-AA83-243BA9769573}" type="slidenum">
              <a:rPr lang="nl-BE" smtClean="0"/>
              <a:t>‹nr.›</a:t>
            </a:fld>
            <a:endParaRPr lang="nl-BE"/>
          </a:p>
        </p:txBody>
      </p:sp>
    </p:spTree>
    <p:extLst>
      <p:ext uri="{BB962C8B-B14F-4D97-AF65-F5344CB8AC3E}">
        <p14:creationId xmlns:p14="http://schemas.microsoft.com/office/powerpoint/2010/main" val="46495900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C21FC5B-545B-470A-898F-0B1E277FA8FB}"/>
              </a:ext>
            </a:extLst>
          </p:cNvPr>
          <p:cNvSpPr/>
          <p:nvPr/>
        </p:nvSpPr>
        <p:spPr>
          <a:xfrm>
            <a:off x="0" y="4371950"/>
            <a:ext cx="9144000" cy="7715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jdelijke aanduiding voor voettekst 2"/>
          <p:cNvSpPr txBox="1">
            <a:spLocks/>
          </p:cNvSpPr>
          <p:nvPr/>
        </p:nvSpPr>
        <p:spPr>
          <a:xfrm>
            <a:off x="6768244" y="4869655"/>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sp>
        <p:nvSpPr>
          <p:cNvPr id="6" name="Tekstvak 5"/>
          <p:cNvSpPr txBox="1"/>
          <p:nvPr/>
        </p:nvSpPr>
        <p:spPr>
          <a:xfrm>
            <a:off x="1079612" y="591530"/>
            <a:ext cx="6768752" cy="2854949"/>
          </a:xfrm>
          <a:prstGeom prst="rect">
            <a:avLst/>
          </a:prstGeom>
          <a:noFill/>
        </p:spPr>
        <p:txBody>
          <a:bodyPr wrap="square" rtlCol="0">
            <a:spAutoFit/>
          </a:bodyPr>
          <a:lstStyle>
            <a:defPPr>
              <a:defRPr lang="nl-BE"/>
            </a:defPPr>
            <a:lvl1pPr>
              <a:lnSpc>
                <a:spcPct val="150000"/>
              </a:lnSpc>
              <a:defRPr>
                <a:latin typeface="Century Gothic" pitchFamily="34" charset="0"/>
              </a:defRPr>
            </a:lvl1pPr>
          </a:lstStyle>
          <a:p>
            <a:pPr algn="ctr"/>
            <a:r>
              <a:rPr lang="nl-BE" b="1" dirty="0">
                <a:solidFill>
                  <a:srgbClr val="A0C40C"/>
                </a:solidFill>
              </a:rPr>
              <a:t>KLIMAATTOP LIMBURG</a:t>
            </a:r>
          </a:p>
          <a:p>
            <a:pPr algn="ctr"/>
            <a:endParaRPr lang="nl-BE" b="1" dirty="0">
              <a:solidFill>
                <a:srgbClr val="A0C40C"/>
              </a:solidFill>
            </a:endParaRPr>
          </a:p>
          <a:p>
            <a:pPr algn="ctr"/>
            <a:r>
              <a:rPr lang="nl-BE" sz="3200" b="1" dirty="0">
                <a:solidFill>
                  <a:srgbClr val="A0C40C"/>
                </a:solidFill>
              </a:rPr>
              <a:t>LIMBURG OP DE GOEDE WEG ?</a:t>
            </a:r>
          </a:p>
          <a:p>
            <a:pPr algn="ctr"/>
            <a:endParaRPr lang="nl-BE" b="1" dirty="0">
              <a:solidFill>
                <a:srgbClr val="A0C40C"/>
              </a:solidFill>
            </a:endParaRPr>
          </a:p>
          <a:p>
            <a:pPr algn="ctr"/>
            <a:r>
              <a:rPr lang="nl-BE" b="1" dirty="0">
                <a:solidFill>
                  <a:srgbClr val="A0C40C"/>
                </a:solidFill>
              </a:rPr>
              <a:t>Alex Polfliet</a:t>
            </a:r>
          </a:p>
          <a:p>
            <a:pPr algn="ctr"/>
            <a:r>
              <a:rPr lang="nl-BE" b="1" dirty="0">
                <a:solidFill>
                  <a:srgbClr val="A0C40C"/>
                </a:solidFill>
              </a:rPr>
              <a:t>Zero Emission Solutions </a:t>
            </a:r>
          </a:p>
        </p:txBody>
      </p:sp>
      <p:pic>
        <p:nvPicPr>
          <p:cNvPr id="9" name="Afbeelding 8"/>
          <p:cNvPicPr>
            <a:picLocks noChangeAspect="1"/>
          </p:cNvPicPr>
          <p:nvPr/>
        </p:nvPicPr>
        <p:blipFill rotWithShape="1">
          <a:blip r:embed="rId2">
            <a:clrChange>
              <a:clrFrom>
                <a:srgbClr val="F2F2F2"/>
              </a:clrFrom>
              <a:clrTo>
                <a:srgbClr val="F2F2F2">
                  <a:alpha val="0"/>
                </a:srgbClr>
              </a:clrTo>
            </a:clrChange>
            <a:extLst>
              <a:ext uri="{28A0092B-C50C-407E-A947-70E740481C1C}">
                <a14:useLocalDpi xmlns:a14="http://schemas.microsoft.com/office/drawing/2010/main" val="0"/>
              </a:ext>
            </a:extLst>
          </a:blip>
          <a:srcRect l="20000" t="36409" r="67949" b="36368"/>
          <a:stretch/>
        </p:blipFill>
        <p:spPr>
          <a:xfrm>
            <a:off x="200648" y="4488423"/>
            <a:ext cx="342377" cy="578882"/>
          </a:xfrm>
          <a:prstGeom prst="rect">
            <a:avLst/>
          </a:prstGeom>
          <a:noFill/>
          <a:ln>
            <a:noFill/>
          </a:ln>
        </p:spPr>
      </p:pic>
      <p:pic>
        <p:nvPicPr>
          <p:cNvPr id="12" name="Afbeelding 11">
            <a:extLst>
              <a:ext uri="{FF2B5EF4-FFF2-40B4-BE49-F238E27FC236}">
                <a16:creationId xmlns:a16="http://schemas.microsoft.com/office/drawing/2014/main" id="{6B938C1F-ED35-40EC-9FA2-A0E86B1F0573}"/>
              </a:ext>
            </a:extLst>
          </p:cNvPr>
          <p:cNvPicPr>
            <a:picLocks noChangeAspect="1"/>
          </p:cNvPicPr>
          <p:nvPr/>
        </p:nvPicPr>
        <p:blipFill>
          <a:blip r:embed="rId3"/>
          <a:stretch>
            <a:fillRect/>
          </a:stretch>
        </p:blipFill>
        <p:spPr>
          <a:xfrm>
            <a:off x="7056276" y="15155"/>
            <a:ext cx="2088232" cy="874022"/>
          </a:xfrm>
          <a:prstGeom prst="rect">
            <a:avLst/>
          </a:prstGeom>
        </p:spPr>
      </p:pic>
    </p:spTree>
    <p:extLst>
      <p:ext uri="{BB962C8B-B14F-4D97-AF65-F5344CB8AC3E}">
        <p14:creationId xmlns:p14="http://schemas.microsoft.com/office/powerpoint/2010/main" val="3003522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C21FC5B-545B-470A-898F-0B1E277FA8FB}"/>
              </a:ext>
            </a:extLst>
          </p:cNvPr>
          <p:cNvSpPr/>
          <p:nvPr/>
        </p:nvSpPr>
        <p:spPr>
          <a:xfrm>
            <a:off x="0" y="4371950"/>
            <a:ext cx="9144000" cy="7715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jdelijke aanduiding voor voettekst 2"/>
          <p:cNvSpPr txBox="1">
            <a:spLocks/>
          </p:cNvSpPr>
          <p:nvPr/>
        </p:nvSpPr>
        <p:spPr>
          <a:xfrm>
            <a:off x="6768244" y="4869655"/>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sp>
        <p:nvSpPr>
          <p:cNvPr id="6" name="Tekstvak 5"/>
          <p:cNvSpPr txBox="1"/>
          <p:nvPr/>
        </p:nvSpPr>
        <p:spPr>
          <a:xfrm>
            <a:off x="280090" y="339502"/>
            <a:ext cx="8583820" cy="3547125"/>
          </a:xfrm>
          <a:prstGeom prst="rect">
            <a:avLst/>
          </a:prstGeom>
          <a:noFill/>
        </p:spPr>
        <p:txBody>
          <a:bodyPr wrap="square" rtlCol="0">
            <a:spAutoFit/>
          </a:bodyPr>
          <a:lstStyle>
            <a:defPPr>
              <a:defRPr lang="nl-BE"/>
            </a:defPPr>
            <a:lvl1pPr>
              <a:lnSpc>
                <a:spcPct val="150000"/>
              </a:lnSpc>
              <a:defRPr>
                <a:latin typeface="Century Gothic" pitchFamily="34" charset="0"/>
              </a:defRPr>
            </a:lvl1pPr>
          </a:lstStyle>
          <a:p>
            <a:r>
              <a:rPr lang="nl-BE" sz="1900" b="1" u="sng" dirty="0">
                <a:solidFill>
                  <a:srgbClr val="A0C40C"/>
                </a:solidFill>
              </a:rPr>
              <a:t>3. Elektriciteitsproductie</a:t>
            </a:r>
            <a:r>
              <a:rPr lang="nl-BE" sz="1900" b="1" dirty="0">
                <a:solidFill>
                  <a:srgbClr val="A0C40C"/>
                </a:solidFill>
              </a:rPr>
              <a:t> wordt groener (2008-2017)</a:t>
            </a:r>
          </a:p>
          <a:p>
            <a:pPr lvl="2"/>
            <a:endParaRPr lang="nl-BE" b="1" dirty="0">
              <a:solidFill>
                <a:schemeClr val="tx1">
                  <a:lumMod val="75000"/>
                  <a:lumOff val="25000"/>
                </a:schemeClr>
              </a:solidFill>
            </a:endParaRPr>
          </a:p>
          <a:p>
            <a:pPr marL="1257300" lvl="2" indent="-342900">
              <a:buFont typeface="Arial" panose="020B0604020202020204" pitchFamily="34" charset="0"/>
              <a:buChar char="•"/>
            </a:pPr>
            <a:r>
              <a:rPr lang="nl-BE" sz="2000" b="1" dirty="0">
                <a:solidFill>
                  <a:schemeClr val="tx1">
                    <a:lumMod val="75000"/>
                    <a:lumOff val="25000"/>
                  </a:schemeClr>
                </a:solidFill>
              </a:rPr>
              <a:t>Productie neemt toe (in MWh):</a:t>
            </a:r>
          </a:p>
          <a:p>
            <a:pPr marL="1714500" lvl="3" indent="-342900">
              <a:buFont typeface="Arial" panose="020B0604020202020204" pitchFamily="34" charset="0"/>
              <a:buChar char="•"/>
            </a:pPr>
            <a:r>
              <a:rPr lang="nl-BE" sz="2000" b="1" dirty="0">
                <a:solidFill>
                  <a:schemeClr val="tx1">
                    <a:lumMod val="75000"/>
                    <a:lumOff val="25000"/>
                  </a:schemeClr>
                </a:solidFill>
              </a:rPr>
              <a:t>Zon: </a:t>
            </a:r>
            <a:r>
              <a:rPr lang="nl-BE" sz="2000" b="1" dirty="0">
                <a:solidFill>
                  <a:srgbClr val="A0C40C"/>
                </a:solidFill>
              </a:rPr>
              <a:t>+ 5 726% </a:t>
            </a:r>
          </a:p>
          <a:p>
            <a:pPr marL="1714500" lvl="3" indent="-342900">
              <a:buFont typeface="Arial" panose="020B0604020202020204" pitchFamily="34" charset="0"/>
              <a:buChar char="•"/>
            </a:pPr>
            <a:r>
              <a:rPr lang="nl-BE" sz="2000" b="1" dirty="0">
                <a:solidFill>
                  <a:schemeClr val="tx1">
                    <a:lumMod val="75000"/>
                    <a:lumOff val="25000"/>
                  </a:schemeClr>
                </a:solidFill>
              </a:rPr>
              <a:t>Wind: </a:t>
            </a:r>
            <a:r>
              <a:rPr lang="nl-BE" sz="2000" b="1" dirty="0">
                <a:solidFill>
                  <a:srgbClr val="A0C40C"/>
                </a:solidFill>
              </a:rPr>
              <a:t>+ 758%</a:t>
            </a:r>
          </a:p>
          <a:p>
            <a:pPr marL="1714500" lvl="3" indent="-342900">
              <a:buFont typeface="Arial" panose="020B0604020202020204" pitchFamily="34" charset="0"/>
              <a:buChar char="•"/>
            </a:pPr>
            <a:r>
              <a:rPr lang="nl-BE" sz="2000" b="1" dirty="0">
                <a:solidFill>
                  <a:srgbClr val="103315"/>
                </a:solidFill>
              </a:rPr>
              <a:t>Water: </a:t>
            </a:r>
            <a:r>
              <a:rPr lang="nl-BE" sz="2000" b="1" dirty="0">
                <a:solidFill>
                  <a:srgbClr val="A0C40C"/>
                </a:solidFill>
              </a:rPr>
              <a:t>+ 58%</a:t>
            </a:r>
          </a:p>
          <a:p>
            <a:pPr marL="1714500" lvl="3" indent="-342900">
              <a:buFont typeface="Arial" panose="020B0604020202020204" pitchFamily="34" charset="0"/>
              <a:buChar char="•"/>
            </a:pPr>
            <a:r>
              <a:rPr lang="nl-BE" sz="2000" b="1" dirty="0">
                <a:solidFill>
                  <a:schemeClr val="tx1">
                    <a:lumMod val="75000"/>
                    <a:lumOff val="25000"/>
                  </a:schemeClr>
                </a:solidFill>
              </a:rPr>
              <a:t>WKK: </a:t>
            </a:r>
            <a:r>
              <a:rPr lang="nl-BE" sz="2000" b="1" dirty="0">
                <a:solidFill>
                  <a:srgbClr val="A0C40C"/>
                </a:solidFill>
              </a:rPr>
              <a:t>+ 22%</a:t>
            </a:r>
            <a:endParaRPr lang="nl-BE" sz="2000" b="1" dirty="0">
              <a:solidFill>
                <a:srgbClr val="103315"/>
              </a:solidFill>
            </a:endParaRPr>
          </a:p>
          <a:p>
            <a:pPr marL="1714500" lvl="3" indent="-342900">
              <a:buFont typeface="Arial" panose="020B0604020202020204" pitchFamily="34" charset="0"/>
              <a:buChar char="•"/>
            </a:pPr>
            <a:r>
              <a:rPr lang="nl-BE" sz="2000" b="1" dirty="0">
                <a:solidFill>
                  <a:srgbClr val="103315"/>
                </a:solidFill>
              </a:rPr>
              <a:t>Overige:</a:t>
            </a:r>
            <a:r>
              <a:rPr lang="nl-BE" sz="2000" b="1" dirty="0">
                <a:solidFill>
                  <a:srgbClr val="A0C40C"/>
                </a:solidFill>
              </a:rPr>
              <a:t> +6%</a:t>
            </a:r>
          </a:p>
          <a:p>
            <a:pPr marL="1257300" lvl="2" indent="-342900">
              <a:buFont typeface="Arial" panose="020B0604020202020204" pitchFamily="34" charset="0"/>
              <a:buChar char="•"/>
            </a:pPr>
            <a:endParaRPr lang="nl-BE" sz="2000" b="1" dirty="0">
              <a:solidFill>
                <a:srgbClr val="A0C40C"/>
              </a:solidFill>
            </a:endParaRPr>
          </a:p>
          <a:p>
            <a:pPr marL="1257300" lvl="2" indent="-342900">
              <a:buFont typeface="Arial" panose="020B0604020202020204" pitchFamily="34" charset="0"/>
              <a:buChar char="•"/>
            </a:pPr>
            <a:r>
              <a:rPr lang="nl-BE" sz="2000" b="1" dirty="0">
                <a:solidFill>
                  <a:srgbClr val="103315"/>
                </a:solidFill>
              </a:rPr>
              <a:t>Positieve trend: minder uitstoot per geproduceerde MWh!</a:t>
            </a:r>
          </a:p>
          <a:p>
            <a:pPr marL="1200150" lvl="2" indent="-285750">
              <a:buFont typeface="Arial" panose="020B0604020202020204" pitchFamily="34" charset="0"/>
              <a:buChar char="•"/>
            </a:pPr>
            <a:endParaRPr lang="nl-BE" b="1" dirty="0">
              <a:solidFill>
                <a:srgbClr val="A0C40C"/>
              </a:solidFill>
            </a:endParaRPr>
          </a:p>
        </p:txBody>
      </p:sp>
      <p:pic>
        <p:nvPicPr>
          <p:cNvPr id="9" name="Afbeelding 8"/>
          <p:cNvPicPr>
            <a:picLocks noChangeAspect="1"/>
          </p:cNvPicPr>
          <p:nvPr/>
        </p:nvPicPr>
        <p:blipFill rotWithShape="1">
          <a:blip r:embed="rId3">
            <a:clrChange>
              <a:clrFrom>
                <a:srgbClr val="F2F2F2"/>
              </a:clrFrom>
              <a:clrTo>
                <a:srgbClr val="F2F2F2">
                  <a:alpha val="0"/>
                </a:srgbClr>
              </a:clrTo>
            </a:clrChange>
            <a:extLst>
              <a:ext uri="{28A0092B-C50C-407E-A947-70E740481C1C}">
                <a14:useLocalDpi xmlns:a14="http://schemas.microsoft.com/office/drawing/2010/main" val="0"/>
              </a:ext>
            </a:extLst>
          </a:blip>
          <a:srcRect l="20000" t="36409" r="67949" b="36368"/>
          <a:stretch/>
        </p:blipFill>
        <p:spPr>
          <a:xfrm>
            <a:off x="200648" y="4488423"/>
            <a:ext cx="342377" cy="578882"/>
          </a:xfrm>
          <a:prstGeom prst="rect">
            <a:avLst/>
          </a:prstGeom>
          <a:noFill/>
          <a:ln>
            <a:noFill/>
          </a:ln>
        </p:spPr>
      </p:pic>
      <p:pic>
        <p:nvPicPr>
          <p:cNvPr id="12" name="Afbeelding 11">
            <a:extLst>
              <a:ext uri="{FF2B5EF4-FFF2-40B4-BE49-F238E27FC236}">
                <a16:creationId xmlns:a16="http://schemas.microsoft.com/office/drawing/2014/main" id="{6B938C1F-ED35-40EC-9FA2-A0E86B1F0573}"/>
              </a:ext>
            </a:extLst>
          </p:cNvPr>
          <p:cNvPicPr>
            <a:picLocks noChangeAspect="1"/>
          </p:cNvPicPr>
          <p:nvPr/>
        </p:nvPicPr>
        <p:blipFill>
          <a:blip r:embed="rId4"/>
          <a:stretch>
            <a:fillRect/>
          </a:stretch>
        </p:blipFill>
        <p:spPr>
          <a:xfrm>
            <a:off x="7056276" y="15155"/>
            <a:ext cx="2088232" cy="874022"/>
          </a:xfrm>
          <a:prstGeom prst="rect">
            <a:avLst/>
          </a:prstGeom>
        </p:spPr>
      </p:pic>
    </p:spTree>
    <p:extLst>
      <p:ext uri="{BB962C8B-B14F-4D97-AF65-F5344CB8AC3E}">
        <p14:creationId xmlns:p14="http://schemas.microsoft.com/office/powerpoint/2010/main" val="1254758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Afbeelding 12">
            <a:extLst>
              <a:ext uri="{FF2B5EF4-FFF2-40B4-BE49-F238E27FC236}">
                <a16:creationId xmlns:a16="http://schemas.microsoft.com/office/drawing/2014/main" id="{CA06709A-5C09-4CF4-BEED-EE350DC3E83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572" y="987574"/>
            <a:ext cx="8438593" cy="3384375"/>
          </a:xfrm>
          <a:prstGeom prst="rect">
            <a:avLst/>
          </a:prstGeom>
          <a:noFill/>
        </p:spPr>
      </p:pic>
      <p:sp>
        <p:nvSpPr>
          <p:cNvPr id="5" name="Rechthoek 4">
            <a:extLst>
              <a:ext uri="{FF2B5EF4-FFF2-40B4-BE49-F238E27FC236}">
                <a16:creationId xmlns:a16="http://schemas.microsoft.com/office/drawing/2014/main" id="{BC21FC5B-545B-470A-898F-0B1E277FA8FB}"/>
              </a:ext>
            </a:extLst>
          </p:cNvPr>
          <p:cNvSpPr/>
          <p:nvPr/>
        </p:nvSpPr>
        <p:spPr>
          <a:xfrm>
            <a:off x="0" y="4371950"/>
            <a:ext cx="9144000" cy="7715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jdelijke aanduiding voor voettekst 2"/>
          <p:cNvSpPr txBox="1">
            <a:spLocks/>
          </p:cNvSpPr>
          <p:nvPr/>
        </p:nvSpPr>
        <p:spPr>
          <a:xfrm>
            <a:off x="6768244" y="4869655"/>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sp>
        <p:nvSpPr>
          <p:cNvPr id="6" name="Tekstvak 5"/>
          <p:cNvSpPr txBox="1"/>
          <p:nvPr/>
        </p:nvSpPr>
        <p:spPr>
          <a:xfrm>
            <a:off x="280090" y="339502"/>
            <a:ext cx="8583820" cy="1084912"/>
          </a:xfrm>
          <a:prstGeom prst="rect">
            <a:avLst/>
          </a:prstGeom>
          <a:noFill/>
        </p:spPr>
        <p:txBody>
          <a:bodyPr wrap="square" rtlCol="0">
            <a:spAutoFit/>
          </a:bodyPr>
          <a:lstStyle>
            <a:defPPr>
              <a:defRPr lang="nl-BE"/>
            </a:defPPr>
            <a:lvl1pPr>
              <a:lnSpc>
                <a:spcPct val="150000"/>
              </a:lnSpc>
              <a:defRPr>
                <a:latin typeface="Century Gothic" pitchFamily="34" charset="0"/>
              </a:defRPr>
            </a:lvl1pPr>
          </a:lstStyle>
          <a:p>
            <a:r>
              <a:rPr lang="nl-BE" sz="1900" b="1" u="sng" dirty="0">
                <a:solidFill>
                  <a:srgbClr val="A0C40C"/>
                </a:solidFill>
              </a:rPr>
              <a:t>3. Elektriciteitsproductie</a:t>
            </a:r>
            <a:r>
              <a:rPr lang="nl-BE" sz="1900" b="1" dirty="0">
                <a:solidFill>
                  <a:srgbClr val="A0C40C"/>
                </a:solidFill>
              </a:rPr>
              <a:t> wordt groener (2008-2017)</a:t>
            </a:r>
          </a:p>
          <a:p>
            <a:pPr lvl="2"/>
            <a:endParaRPr lang="nl-BE" b="1" dirty="0">
              <a:solidFill>
                <a:srgbClr val="A0C40C"/>
              </a:solidFill>
            </a:endParaRPr>
          </a:p>
          <a:p>
            <a:pPr lvl="2"/>
            <a:endParaRPr lang="nl-BE" b="1" dirty="0">
              <a:solidFill>
                <a:schemeClr val="tx1">
                  <a:lumMod val="75000"/>
                  <a:lumOff val="25000"/>
                </a:schemeClr>
              </a:solidFill>
            </a:endParaRPr>
          </a:p>
        </p:txBody>
      </p:sp>
      <p:pic>
        <p:nvPicPr>
          <p:cNvPr id="9" name="Afbeelding 8"/>
          <p:cNvPicPr>
            <a:picLocks noChangeAspect="1"/>
          </p:cNvPicPr>
          <p:nvPr/>
        </p:nvPicPr>
        <p:blipFill rotWithShape="1">
          <a:blip r:embed="rId4">
            <a:clrChange>
              <a:clrFrom>
                <a:srgbClr val="F2F2F2"/>
              </a:clrFrom>
              <a:clrTo>
                <a:srgbClr val="F2F2F2">
                  <a:alpha val="0"/>
                </a:srgbClr>
              </a:clrTo>
            </a:clrChange>
            <a:extLst>
              <a:ext uri="{28A0092B-C50C-407E-A947-70E740481C1C}">
                <a14:useLocalDpi xmlns:a14="http://schemas.microsoft.com/office/drawing/2010/main" val="0"/>
              </a:ext>
            </a:extLst>
          </a:blip>
          <a:srcRect l="20000" t="36409" r="67949" b="36368"/>
          <a:stretch/>
        </p:blipFill>
        <p:spPr>
          <a:xfrm>
            <a:off x="200648" y="4488423"/>
            <a:ext cx="342377" cy="578882"/>
          </a:xfrm>
          <a:prstGeom prst="rect">
            <a:avLst/>
          </a:prstGeom>
          <a:noFill/>
          <a:ln>
            <a:noFill/>
          </a:ln>
        </p:spPr>
      </p:pic>
      <p:pic>
        <p:nvPicPr>
          <p:cNvPr id="12" name="Afbeelding 11">
            <a:extLst>
              <a:ext uri="{FF2B5EF4-FFF2-40B4-BE49-F238E27FC236}">
                <a16:creationId xmlns:a16="http://schemas.microsoft.com/office/drawing/2014/main" id="{6B938C1F-ED35-40EC-9FA2-A0E86B1F0573}"/>
              </a:ext>
            </a:extLst>
          </p:cNvPr>
          <p:cNvPicPr>
            <a:picLocks noChangeAspect="1"/>
          </p:cNvPicPr>
          <p:nvPr/>
        </p:nvPicPr>
        <p:blipFill>
          <a:blip r:embed="rId5"/>
          <a:stretch>
            <a:fillRect/>
          </a:stretch>
        </p:blipFill>
        <p:spPr>
          <a:xfrm>
            <a:off x="7056276" y="15155"/>
            <a:ext cx="2088232" cy="874022"/>
          </a:xfrm>
          <a:prstGeom prst="rect">
            <a:avLst/>
          </a:prstGeom>
        </p:spPr>
      </p:pic>
      <p:cxnSp>
        <p:nvCxnSpPr>
          <p:cNvPr id="10" name="Rechte verbindingslijn 9">
            <a:extLst>
              <a:ext uri="{FF2B5EF4-FFF2-40B4-BE49-F238E27FC236}">
                <a16:creationId xmlns:a16="http://schemas.microsoft.com/office/drawing/2014/main" id="{EE880B4B-AA41-4AEE-B3AC-66B657E39B9E}"/>
              </a:ext>
            </a:extLst>
          </p:cNvPr>
          <p:cNvCxnSpPr>
            <a:cxnSpLocks/>
          </p:cNvCxnSpPr>
          <p:nvPr/>
        </p:nvCxnSpPr>
        <p:spPr>
          <a:xfrm flipV="1">
            <a:off x="1763688" y="2967794"/>
            <a:ext cx="4284476" cy="216024"/>
          </a:xfrm>
          <a:prstGeom prst="line">
            <a:avLst/>
          </a:prstGeom>
          <a:ln w="38100">
            <a:solidFill>
              <a:srgbClr val="A0C40C"/>
            </a:solidFill>
          </a:ln>
        </p:spPr>
        <p:style>
          <a:lnRef idx="1">
            <a:schemeClr val="accent1"/>
          </a:lnRef>
          <a:fillRef idx="0">
            <a:schemeClr val="accent1"/>
          </a:fillRef>
          <a:effectRef idx="0">
            <a:schemeClr val="accent1"/>
          </a:effectRef>
          <a:fontRef idx="minor">
            <a:schemeClr val="tx1"/>
          </a:fontRef>
        </p:style>
      </p:cxnSp>
      <p:sp>
        <p:nvSpPr>
          <p:cNvPr id="11" name="Tekstvak 10">
            <a:extLst>
              <a:ext uri="{FF2B5EF4-FFF2-40B4-BE49-F238E27FC236}">
                <a16:creationId xmlns:a16="http://schemas.microsoft.com/office/drawing/2014/main" id="{B363A14E-8B95-4FF0-92C8-C93CF939AAE6}"/>
              </a:ext>
            </a:extLst>
          </p:cNvPr>
          <p:cNvSpPr txBox="1"/>
          <p:nvPr/>
        </p:nvSpPr>
        <p:spPr>
          <a:xfrm>
            <a:off x="7279734" y="3467381"/>
            <a:ext cx="864096" cy="369332"/>
          </a:xfrm>
          <a:prstGeom prst="rect">
            <a:avLst/>
          </a:prstGeom>
          <a:noFill/>
        </p:spPr>
        <p:txBody>
          <a:bodyPr wrap="square" rtlCol="0">
            <a:spAutoFit/>
          </a:bodyPr>
          <a:lstStyle/>
          <a:p>
            <a:r>
              <a:rPr lang="nl-BE" b="1" dirty="0">
                <a:solidFill>
                  <a:srgbClr val="A0C40C"/>
                </a:solidFill>
              </a:rPr>
              <a:t>- 57%</a:t>
            </a:r>
          </a:p>
        </p:txBody>
      </p:sp>
      <p:cxnSp>
        <p:nvCxnSpPr>
          <p:cNvPr id="14" name="Rechte verbindingslijn 13">
            <a:extLst>
              <a:ext uri="{FF2B5EF4-FFF2-40B4-BE49-F238E27FC236}">
                <a16:creationId xmlns:a16="http://schemas.microsoft.com/office/drawing/2014/main" id="{898D2CCF-160D-4627-BDD3-5E9A67A8AE89}"/>
              </a:ext>
            </a:extLst>
          </p:cNvPr>
          <p:cNvCxnSpPr>
            <a:cxnSpLocks/>
          </p:cNvCxnSpPr>
          <p:nvPr/>
        </p:nvCxnSpPr>
        <p:spPr>
          <a:xfrm flipV="1">
            <a:off x="1619672" y="2391730"/>
            <a:ext cx="5040560" cy="50405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Tekstvak 14">
            <a:extLst>
              <a:ext uri="{FF2B5EF4-FFF2-40B4-BE49-F238E27FC236}">
                <a16:creationId xmlns:a16="http://schemas.microsoft.com/office/drawing/2014/main" id="{C7DD8080-775E-4B32-88A9-6CA601CBC511}"/>
              </a:ext>
            </a:extLst>
          </p:cNvPr>
          <p:cNvSpPr txBox="1"/>
          <p:nvPr/>
        </p:nvSpPr>
        <p:spPr>
          <a:xfrm>
            <a:off x="7271797" y="2207064"/>
            <a:ext cx="864096" cy="369332"/>
          </a:xfrm>
          <a:prstGeom prst="rect">
            <a:avLst/>
          </a:prstGeom>
          <a:noFill/>
        </p:spPr>
        <p:txBody>
          <a:bodyPr wrap="square" rtlCol="0">
            <a:spAutoFit/>
          </a:bodyPr>
          <a:lstStyle/>
          <a:p>
            <a:r>
              <a:rPr lang="nl-BE" b="1" dirty="0">
                <a:solidFill>
                  <a:srgbClr val="C00000"/>
                </a:solidFill>
              </a:rPr>
              <a:t>+ 30%</a:t>
            </a:r>
          </a:p>
        </p:txBody>
      </p:sp>
      <p:cxnSp>
        <p:nvCxnSpPr>
          <p:cNvPr id="16" name="Rechte verbindingslijn 15">
            <a:extLst>
              <a:ext uri="{FF2B5EF4-FFF2-40B4-BE49-F238E27FC236}">
                <a16:creationId xmlns:a16="http://schemas.microsoft.com/office/drawing/2014/main" id="{625EF6E1-F004-4F3D-969F-251553764AA4}"/>
              </a:ext>
            </a:extLst>
          </p:cNvPr>
          <p:cNvCxnSpPr>
            <a:cxnSpLocks/>
          </p:cNvCxnSpPr>
          <p:nvPr/>
        </p:nvCxnSpPr>
        <p:spPr>
          <a:xfrm>
            <a:off x="6048164" y="2967794"/>
            <a:ext cx="720080" cy="720080"/>
          </a:xfrm>
          <a:prstGeom prst="line">
            <a:avLst/>
          </a:prstGeom>
          <a:ln w="38100">
            <a:solidFill>
              <a:srgbClr val="A0C40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50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Afbeelding 12">
            <a:extLst>
              <a:ext uri="{FF2B5EF4-FFF2-40B4-BE49-F238E27FC236}">
                <a16:creationId xmlns:a16="http://schemas.microsoft.com/office/drawing/2014/main" id="{B9E585A2-479D-486D-BEBE-E590404B931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3278" y="504572"/>
            <a:ext cx="7511969" cy="3860889"/>
          </a:xfrm>
          <a:prstGeom prst="rect">
            <a:avLst/>
          </a:prstGeom>
          <a:noFill/>
        </p:spPr>
      </p:pic>
      <p:sp>
        <p:nvSpPr>
          <p:cNvPr id="5" name="Rechthoek 4">
            <a:extLst>
              <a:ext uri="{FF2B5EF4-FFF2-40B4-BE49-F238E27FC236}">
                <a16:creationId xmlns:a16="http://schemas.microsoft.com/office/drawing/2014/main" id="{BC21FC5B-545B-470A-898F-0B1E277FA8FB}"/>
              </a:ext>
            </a:extLst>
          </p:cNvPr>
          <p:cNvSpPr/>
          <p:nvPr/>
        </p:nvSpPr>
        <p:spPr>
          <a:xfrm>
            <a:off x="0" y="4371950"/>
            <a:ext cx="9144000" cy="7715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jdelijke aanduiding voor voettekst 2"/>
          <p:cNvSpPr txBox="1">
            <a:spLocks/>
          </p:cNvSpPr>
          <p:nvPr/>
        </p:nvSpPr>
        <p:spPr>
          <a:xfrm>
            <a:off x="6768244" y="4869655"/>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pic>
        <p:nvPicPr>
          <p:cNvPr id="9" name="Afbeelding 8"/>
          <p:cNvPicPr>
            <a:picLocks noChangeAspect="1"/>
          </p:cNvPicPr>
          <p:nvPr/>
        </p:nvPicPr>
        <p:blipFill rotWithShape="1">
          <a:blip r:embed="rId4">
            <a:clrChange>
              <a:clrFrom>
                <a:srgbClr val="F2F2F2"/>
              </a:clrFrom>
              <a:clrTo>
                <a:srgbClr val="F2F2F2">
                  <a:alpha val="0"/>
                </a:srgbClr>
              </a:clrTo>
            </a:clrChange>
            <a:extLst>
              <a:ext uri="{28A0092B-C50C-407E-A947-70E740481C1C}">
                <a14:useLocalDpi xmlns:a14="http://schemas.microsoft.com/office/drawing/2010/main" val="0"/>
              </a:ext>
            </a:extLst>
          </a:blip>
          <a:srcRect l="20000" t="36409" r="67949" b="36368"/>
          <a:stretch/>
        </p:blipFill>
        <p:spPr>
          <a:xfrm>
            <a:off x="200648" y="4488423"/>
            <a:ext cx="342377" cy="578882"/>
          </a:xfrm>
          <a:prstGeom prst="rect">
            <a:avLst/>
          </a:prstGeom>
          <a:noFill/>
          <a:ln>
            <a:noFill/>
          </a:ln>
        </p:spPr>
      </p:pic>
      <p:pic>
        <p:nvPicPr>
          <p:cNvPr id="12" name="Afbeelding 11">
            <a:extLst>
              <a:ext uri="{FF2B5EF4-FFF2-40B4-BE49-F238E27FC236}">
                <a16:creationId xmlns:a16="http://schemas.microsoft.com/office/drawing/2014/main" id="{6B938C1F-ED35-40EC-9FA2-A0E86B1F0573}"/>
              </a:ext>
            </a:extLst>
          </p:cNvPr>
          <p:cNvPicPr>
            <a:picLocks noChangeAspect="1"/>
          </p:cNvPicPr>
          <p:nvPr/>
        </p:nvPicPr>
        <p:blipFill>
          <a:blip r:embed="rId5"/>
          <a:stretch>
            <a:fillRect/>
          </a:stretch>
        </p:blipFill>
        <p:spPr>
          <a:xfrm>
            <a:off x="7056276" y="15155"/>
            <a:ext cx="2088232" cy="874022"/>
          </a:xfrm>
          <a:prstGeom prst="rect">
            <a:avLst/>
          </a:prstGeom>
        </p:spPr>
      </p:pic>
      <p:cxnSp>
        <p:nvCxnSpPr>
          <p:cNvPr id="4" name="Rechte verbindingslijn 3">
            <a:extLst>
              <a:ext uri="{FF2B5EF4-FFF2-40B4-BE49-F238E27FC236}">
                <a16:creationId xmlns:a16="http://schemas.microsoft.com/office/drawing/2014/main" id="{7198AA24-F624-4BEB-8DBB-09096E25C299}"/>
              </a:ext>
            </a:extLst>
          </p:cNvPr>
          <p:cNvCxnSpPr>
            <a:cxnSpLocks/>
          </p:cNvCxnSpPr>
          <p:nvPr/>
        </p:nvCxnSpPr>
        <p:spPr>
          <a:xfrm flipV="1">
            <a:off x="3455876" y="1491630"/>
            <a:ext cx="4428492" cy="14312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B0F5AFD3-C467-44F1-B5AD-E51C9B38E20D}"/>
              </a:ext>
            </a:extLst>
          </p:cNvPr>
          <p:cNvSpPr txBox="1"/>
          <p:nvPr/>
        </p:nvSpPr>
        <p:spPr>
          <a:xfrm>
            <a:off x="6336196" y="911084"/>
            <a:ext cx="720080" cy="369332"/>
          </a:xfrm>
          <a:prstGeom prst="rect">
            <a:avLst/>
          </a:prstGeom>
          <a:noFill/>
        </p:spPr>
        <p:txBody>
          <a:bodyPr wrap="square" rtlCol="0">
            <a:spAutoFit/>
          </a:bodyPr>
          <a:lstStyle/>
          <a:p>
            <a:r>
              <a:rPr lang="nl-BE" b="1" dirty="0">
                <a:solidFill>
                  <a:srgbClr val="C00000"/>
                </a:solidFill>
              </a:rPr>
              <a:t>+ 7%</a:t>
            </a:r>
          </a:p>
        </p:txBody>
      </p:sp>
      <p:sp>
        <p:nvSpPr>
          <p:cNvPr id="11" name="Tekstvak 10">
            <a:extLst>
              <a:ext uri="{FF2B5EF4-FFF2-40B4-BE49-F238E27FC236}">
                <a16:creationId xmlns:a16="http://schemas.microsoft.com/office/drawing/2014/main" id="{69DB5A5A-303A-41B3-827F-554326812080}"/>
              </a:ext>
            </a:extLst>
          </p:cNvPr>
          <p:cNvSpPr txBox="1"/>
          <p:nvPr/>
        </p:nvSpPr>
        <p:spPr>
          <a:xfrm>
            <a:off x="371836" y="60303"/>
            <a:ext cx="6768752" cy="869790"/>
          </a:xfrm>
          <a:prstGeom prst="rect">
            <a:avLst/>
          </a:prstGeom>
          <a:noFill/>
        </p:spPr>
        <p:txBody>
          <a:bodyPr wrap="square" rtlCol="0">
            <a:spAutoFit/>
          </a:bodyPr>
          <a:lstStyle>
            <a:defPPr>
              <a:defRPr lang="nl-BE"/>
            </a:defPPr>
            <a:lvl1pPr>
              <a:lnSpc>
                <a:spcPct val="150000"/>
              </a:lnSpc>
              <a:defRPr>
                <a:latin typeface="Century Gothic" pitchFamily="34" charset="0"/>
              </a:defRPr>
            </a:lvl1pPr>
          </a:lstStyle>
          <a:p>
            <a:r>
              <a:rPr lang="nl-BE" b="1" u="sng" dirty="0">
                <a:solidFill>
                  <a:srgbClr val="A0C40C"/>
                </a:solidFill>
              </a:rPr>
              <a:t>NIET </a:t>
            </a:r>
            <a:r>
              <a:rPr lang="nl-BE" b="1" dirty="0">
                <a:solidFill>
                  <a:srgbClr val="A0C40C"/>
                </a:solidFill>
              </a:rPr>
              <a:t>- ENERGIEGERELATEERDE UITSTOOT LIMBURG</a:t>
            </a:r>
          </a:p>
          <a:p>
            <a:endParaRPr lang="nl-BE" b="1" dirty="0">
              <a:solidFill>
                <a:srgbClr val="A0C40C"/>
              </a:solidFill>
            </a:endParaRPr>
          </a:p>
        </p:txBody>
      </p:sp>
    </p:spTree>
    <p:extLst>
      <p:ext uri="{BB962C8B-B14F-4D97-AF65-F5344CB8AC3E}">
        <p14:creationId xmlns:p14="http://schemas.microsoft.com/office/powerpoint/2010/main" val="3063252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C21FC5B-545B-470A-898F-0B1E277FA8FB}"/>
              </a:ext>
            </a:extLst>
          </p:cNvPr>
          <p:cNvSpPr/>
          <p:nvPr/>
        </p:nvSpPr>
        <p:spPr>
          <a:xfrm>
            <a:off x="0" y="4371950"/>
            <a:ext cx="9144000" cy="7715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jdelijke aanduiding voor voettekst 2"/>
          <p:cNvSpPr txBox="1">
            <a:spLocks/>
          </p:cNvSpPr>
          <p:nvPr/>
        </p:nvSpPr>
        <p:spPr>
          <a:xfrm>
            <a:off x="6768244" y="4869655"/>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pic>
        <p:nvPicPr>
          <p:cNvPr id="9" name="Afbeelding 8"/>
          <p:cNvPicPr>
            <a:picLocks noChangeAspect="1"/>
          </p:cNvPicPr>
          <p:nvPr/>
        </p:nvPicPr>
        <p:blipFill rotWithShape="1">
          <a:blip r:embed="rId3">
            <a:clrChange>
              <a:clrFrom>
                <a:srgbClr val="F2F2F2"/>
              </a:clrFrom>
              <a:clrTo>
                <a:srgbClr val="F2F2F2">
                  <a:alpha val="0"/>
                </a:srgbClr>
              </a:clrTo>
            </a:clrChange>
            <a:extLst>
              <a:ext uri="{28A0092B-C50C-407E-A947-70E740481C1C}">
                <a14:useLocalDpi xmlns:a14="http://schemas.microsoft.com/office/drawing/2010/main" val="0"/>
              </a:ext>
            </a:extLst>
          </a:blip>
          <a:srcRect l="20000" t="36409" r="67949" b="36368"/>
          <a:stretch/>
        </p:blipFill>
        <p:spPr>
          <a:xfrm>
            <a:off x="200648" y="4488423"/>
            <a:ext cx="342377" cy="578882"/>
          </a:xfrm>
          <a:prstGeom prst="rect">
            <a:avLst/>
          </a:prstGeom>
          <a:noFill/>
          <a:ln>
            <a:noFill/>
          </a:ln>
        </p:spPr>
      </p:pic>
      <p:pic>
        <p:nvPicPr>
          <p:cNvPr id="12" name="Afbeelding 11">
            <a:extLst>
              <a:ext uri="{FF2B5EF4-FFF2-40B4-BE49-F238E27FC236}">
                <a16:creationId xmlns:a16="http://schemas.microsoft.com/office/drawing/2014/main" id="{6B938C1F-ED35-40EC-9FA2-A0E86B1F0573}"/>
              </a:ext>
            </a:extLst>
          </p:cNvPr>
          <p:cNvPicPr>
            <a:picLocks noChangeAspect="1"/>
          </p:cNvPicPr>
          <p:nvPr/>
        </p:nvPicPr>
        <p:blipFill>
          <a:blip r:embed="rId4"/>
          <a:stretch>
            <a:fillRect/>
          </a:stretch>
        </p:blipFill>
        <p:spPr>
          <a:xfrm>
            <a:off x="7056276" y="15155"/>
            <a:ext cx="2088232" cy="874022"/>
          </a:xfrm>
          <a:prstGeom prst="rect">
            <a:avLst/>
          </a:prstGeom>
        </p:spPr>
      </p:pic>
      <p:sp>
        <p:nvSpPr>
          <p:cNvPr id="6" name="Tekstvak 5">
            <a:extLst>
              <a:ext uri="{FF2B5EF4-FFF2-40B4-BE49-F238E27FC236}">
                <a16:creationId xmlns:a16="http://schemas.microsoft.com/office/drawing/2014/main" id="{B0F5AFD3-C467-44F1-B5AD-E51C9B38E20D}"/>
              </a:ext>
            </a:extLst>
          </p:cNvPr>
          <p:cNvSpPr txBox="1"/>
          <p:nvPr/>
        </p:nvSpPr>
        <p:spPr>
          <a:xfrm>
            <a:off x="719572" y="703280"/>
            <a:ext cx="7125319" cy="369332"/>
          </a:xfrm>
          <a:prstGeom prst="rect">
            <a:avLst/>
          </a:prstGeom>
          <a:noFill/>
        </p:spPr>
        <p:txBody>
          <a:bodyPr wrap="square" rtlCol="0">
            <a:spAutoFit/>
          </a:bodyPr>
          <a:lstStyle/>
          <a:p>
            <a:endParaRPr lang="nl-BE" b="1" dirty="0">
              <a:solidFill>
                <a:srgbClr val="103315"/>
              </a:solidFill>
            </a:endParaRPr>
          </a:p>
        </p:txBody>
      </p:sp>
      <p:sp>
        <p:nvSpPr>
          <p:cNvPr id="11" name="Tekstvak 10">
            <a:extLst>
              <a:ext uri="{FF2B5EF4-FFF2-40B4-BE49-F238E27FC236}">
                <a16:creationId xmlns:a16="http://schemas.microsoft.com/office/drawing/2014/main" id="{69DB5A5A-303A-41B3-827F-554326812080}"/>
              </a:ext>
            </a:extLst>
          </p:cNvPr>
          <p:cNvSpPr txBox="1"/>
          <p:nvPr/>
        </p:nvSpPr>
        <p:spPr>
          <a:xfrm>
            <a:off x="371836" y="60303"/>
            <a:ext cx="6768752" cy="454292"/>
          </a:xfrm>
          <a:prstGeom prst="rect">
            <a:avLst/>
          </a:prstGeom>
          <a:noFill/>
        </p:spPr>
        <p:txBody>
          <a:bodyPr wrap="square" rtlCol="0">
            <a:spAutoFit/>
          </a:bodyPr>
          <a:lstStyle>
            <a:defPPr>
              <a:defRPr lang="nl-BE"/>
            </a:defPPr>
            <a:lvl1pPr>
              <a:lnSpc>
                <a:spcPct val="150000"/>
              </a:lnSpc>
              <a:defRPr>
                <a:latin typeface="Century Gothic" pitchFamily="34" charset="0"/>
              </a:defRPr>
            </a:lvl1pPr>
          </a:lstStyle>
          <a:p>
            <a:r>
              <a:rPr lang="nl-BE" b="1" u="sng" dirty="0">
                <a:solidFill>
                  <a:srgbClr val="A0C40C"/>
                </a:solidFill>
              </a:rPr>
              <a:t>CONCLUSIES</a:t>
            </a:r>
            <a:endParaRPr lang="nl-BE" b="1" dirty="0">
              <a:solidFill>
                <a:srgbClr val="A0C40C"/>
              </a:solidFill>
            </a:endParaRPr>
          </a:p>
        </p:txBody>
      </p:sp>
      <p:graphicFrame>
        <p:nvGraphicFramePr>
          <p:cNvPr id="4" name="Grafiek 3">
            <a:extLst>
              <a:ext uri="{FF2B5EF4-FFF2-40B4-BE49-F238E27FC236}">
                <a16:creationId xmlns:a16="http://schemas.microsoft.com/office/drawing/2014/main" id="{DA72036F-5099-4B70-9574-326374247797}"/>
              </a:ext>
            </a:extLst>
          </p:cNvPr>
          <p:cNvGraphicFramePr/>
          <p:nvPr>
            <p:extLst>
              <p:ext uri="{D42A27DB-BD31-4B8C-83A1-F6EECF244321}">
                <p14:modId xmlns:p14="http://schemas.microsoft.com/office/powerpoint/2010/main" val="2612508381"/>
              </p:ext>
            </p:extLst>
          </p:nvPr>
        </p:nvGraphicFramePr>
        <p:xfrm>
          <a:off x="1524000" y="359592"/>
          <a:ext cx="6096000" cy="4064000"/>
        </p:xfrm>
        <a:graphic>
          <a:graphicData uri="http://schemas.openxmlformats.org/drawingml/2006/chart">
            <c:chart xmlns:c="http://schemas.openxmlformats.org/drawingml/2006/chart" xmlns:r="http://schemas.openxmlformats.org/officeDocument/2006/relationships" r:id="rId5"/>
          </a:graphicData>
        </a:graphic>
      </p:graphicFrame>
      <p:cxnSp>
        <p:nvCxnSpPr>
          <p:cNvPr id="10" name="Rechte verbindingslijn 9">
            <a:extLst>
              <a:ext uri="{FF2B5EF4-FFF2-40B4-BE49-F238E27FC236}">
                <a16:creationId xmlns:a16="http://schemas.microsoft.com/office/drawing/2014/main" id="{9E39971C-D93F-4E6B-91F8-1EE9B7E747CE}"/>
              </a:ext>
            </a:extLst>
          </p:cNvPr>
          <p:cNvCxnSpPr>
            <a:cxnSpLocks/>
          </p:cNvCxnSpPr>
          <p:nvPr/>
        </p:nvCxnSpPr>
        <p:spPr>
          <a:xfrm>
            <a:off x="4283968" y="1887674"/>
            <a:ext cx="1836204" cy="864096"/>
          </a:xfrm>
          <a:prstGeom prst="line">
            <a:avLst/>
          </a:prstGeom>
          <a:ln w="22225">
            <a:solidFill>
              <a:srgbClr val="A0C40C"/>
            </a:solidFill>
            <a:prstDash val="dash"/>
          </a:ln>
        </p:spPr>
        <p:style>
          <a:lnRef idx="1">
            <a:schemeClr val="accent1"/>
          </a:lnRef>
          <a:fillRef idx="0">
            <a:schemeClr val="accent1"/>
          </a:fillRef>
          <a:effectRef idx="0">
            <a:schemeClr val="accent1"/>
          </a:effectRef>
          <a:fontRef idx="minor">
            <a:schemeClr val="tx1"/>
          </a:fontRef>
        </p:style>
      </p:cxnSp>
      <p:sp>
        <p:nvSpPr>
          <p:cNvPr id="16" name="Tekstvak 1">
            <a:extLst>
              <a:ext uri="{FF2B5EF4-FFF2-40B4-BE49-F238E27FC236}">
                <a16:creationId xmlns:a16="http://schemas.microsoft.com/office/drawing/2014/main" id="{03C4CD54-7C4F-45E7-B18E-63377BFC3FDD}"/>
              </a:ext>
            </a:extLst>
          </p:cNvPr>
          <p:cNvSpPr txBox="1"/>
          <p:nvPr/>
        </p:nvSpPr>
        <p:spPr>
          <a:xfrm>
            <a:off x="3854780" y="1889274"/>
            <a:ext cx="720080" cy="3693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l-BE" sz="1600" dirty="0">
                <a:solidFill>
                  <a:srgbClr val="A0C40C"/>
                </a:solidFill>
              </a:rPr>
              <a:t>- 23%</a:t>
            </a:r>
          </a:p>
        </p:txBody>
      </p:sp>
      <p:sp>
        <p:nvSpPr>
          <p:cNvPr id="17" name="Tekstvak 1">
            <a:extLst>
              <a:ext uri="{FF2B5EF4-FFF2-40B4-BE49-F238E27FC236}">
                <a16:creationId xmlns:a16="http://schemas.microsoft.com/office/drawing/2014/main" id="{03C4CD54-7C4F-45E7-B18E-63377BFC3FDD}"/>
              </a:ext>
            </a:extLst>
          </p:cNvPr>
          <p:cNvSpPr txBox="1"/>
          <p:nvPr/>
        </p:nvSpPr>
        <p:spPr>
          <a:xfrm>
            <a:off x="6048164" y="2391931"/>
            <a:ext cx="720080" cy="3693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l-BE" sz="1600" dirty="0">
                <a:solidFill>
                  <a:srgbClr val="C00000"/>
                </a:solidFill>
              </a:rPr>
              <a:t>- 55%</a:t>
            </a:r>
          </a:p>
        </p:txBody>
      </p:sp>
      <p:sp>
        <p:nvSpPr>
          <p:cNvPr id="18" name="Tekstvak 1">
            <a:extLst>
              <a:ext uri="{FF2B5EF4-FFF2-40B4-BE49-F238E27FC236}">
                <a16:creationId xmlns:a16="http://schemas.microsoft.com/office/drawing/2014/main" id="{03C4CD54-7C4F-45E7-B18E-63377BFC3FDD}"/>
              </a:ext>
            </a:extLst>
          </p:cNvPr>
          <p:cNvSpPr txBox="1"/>
          <p:nvPr/>
        </p:nvSpPr>
        <p:spPr>
          <a:xfrm>
            <a:off x="6048164" y="2082472"/>
            <a:ext cx="720080" cy="3693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l-BE" sz="1600" dirty="0">
                <a:solidFill>
                  <a:srgbClr val="0070C0"/>
                </a:solidFill>
              </a:rPr>
              <a:t>- 40%</a:t>
            </a:r>
          </a:p>
        </p:txBody>
      </p:sp>
      <p:sp>
        <p:nvSpPr>
          <p:cNvPr id="19" name="Tekstvak 1">
            <a:extLst>
              <a:ext uri="{FF2B5EF4-FFF2-40B4-BE49-F238E27FC236}">
                <a16:creationId xmlns:a16="http://schemas.microsoft.com/office/drawing/2014/main" id="{03C4CD54-7C4F-45E7-B18E-63377BFC3FDD}"/>
              </a:ext>
            </a:extLst>
          </p:cNvPr>
          <p:cNvSpPr txBox="1"/>
          <p:nvPr/>
        </p:nvSpPr>
        <p:spPr>
          <a:xfrm>
            <a:off x="6048164" y="2646602"/>
            <a:ext cx="720080" cy="3693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nl-BE" sz="1600" dirty="0">
                <a:solidFill>
                  <a:srgbClr val="A0C40C"/>
                </a:solidFill>
              </a:rPr>
              <a:t>- ?%</a:t>
            </a:r>
          </a:p>
        </p:txBody>
      </p:sp>
    </p:spTree>
    <p:extLst>
      <p:ext uri="{BB962C8B-B14F-4D97-AF65-F5344CB8AC3E}">
        <p14:creationId xmlns:p14="http://schemas.microsoft.com/office/powerpoint/2010/main" val="359021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EB197F89-0604-4B0E-A593-C598ECC59091}"/>
              </a:ext>
            </a:extLst>
          </p:cNvPr>
          <p:cNvPicPr>
            <a:picLocks noChangeAspect="1"/>
          </p:cNvPicPr>
          <p:nvPr/>
        </p:nvPicPr>
        <p:blipFill>
          <a:blip r:embed="rId2"/>
          <a:stretch>
            <a:fillRect/>
          </a:stretch>
        </p:blipFill>
        <p:spPr>
          <a:xfrm>
            <a:off x="0" y="2663"/>
            <a:ext cx="9144000" cy="5138173"/>
          </a:xfrm>
          <a:prstGeom prst="rect">
            <a:avLst/>
          </a:prstGeom>
        </p:spPr>
      </p:pic>
      <p:sp>
        <p:nvSpPr>
          <p:cNvPr id="11" name="Tijdelijke aanduiding voor voettekst 2"/>
          <p:cNvSpPr txBox="1">
            <a:spLocks/>
          </p:cNvSpPr>
          <p:nvPr/>
        </p:nvSpPr>
        <p:spPr>
          <a:xfrm>
            <a:off x="6768244" y="4855852"/>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spTree>
    <p:extLst>
      <p:ext uri="{BB962C8B-B14F-4D97-AF65-F5344CB8AC3E}">
        <p14:creationId xmlns:p14="http://schemas.microsoft.com/office/powerpoint/2010/main" val="1041926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C21FC5B-545B-470A-898F-0B1E277FA8FB}"/>
              </a:ext>
            </a:extLst>
          </p:cNvPr>
          <p:cNvSpPr/>
          <p:nvPr/>
        </p:nvSpPr>
        <p:spPr>
          <a:xfrm>
            <a:off x="0" y="4371950"/>
            <a:ext cx="9144000" cy="7715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jdelijke aanduiding voor voettekst 2"/>
          <p:cNvSpPr txBox="1">
            <a:spLocks/>
          </p:cNvSpPr>
          <p:nvPr/>
        </p:nvSpPr>
        <p:spPr>
          <a:xfrm>
            <a:off x="6768244" y="4869655"/>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sp>
        <p:nvSpPr>
          <p:cNvPr id="6" name="Tekstvak 5"/>
          <p:cNvSpPr txBox="1"/>
          <p:nvPr/>
        </p:nvSpPr>
        <p:spPr>
          <a:xfrm>
            <a:off x="647564" y="206320"/>
            <a:ext cx="8064896" cy="4493538"/>
          </a:xfrm>
          <a:prstGeom prst="rect">
            <a:avLst/>
          </a:prstGeom>
          <a:noFill/>
        </p:spPr>
        <p:txBody>
          <a:bodyPr wrap="square" rtlCol="0">
            <a:spAutoFit/>
          </a:bodyPr>
          <a:lstStyle>
            <a:defPPr>
              <a:defRPr lang="nl-BE"/>
            </a:defPPr>
            <a:lvl1pPr>
              <a:lnSpc>
                <a:spcPct val="150000"/>
              </a:lnSpc>
              <a:defRPr>
                <a:latin typeface="Century Gothic" pitchFamily="34" charset="0"/>
              </a:defRPr>
            </a:lvl1pPr>
          </a:lstStyle>
          <a:p>
            <a:pPr algn="ctr"/>
            <a:r>
              <a:rPr lang="nl-BE" sz="2000" b="1" dirty="0">
                <a:solidFill>
                  <a:srgbClr val="A0C40C"/>
                </a:solidFill>
              </a:rPr>
              <a:t>Wat ging vooraf?</a:t>
            </a:r>
          </a:p>
          <a:p>
            <a:r>
              <a:rPr lang="nl-BE" sz="1700" b="1" dirty="0">
                <a:solidFill>
                  <a:schemeClr val="tx1">
                    <a:lumMod val="75000"/>
                    <a:lumOff val="25000"/>
                  </a:schemeClr>
                </a:solidFill>
                <a:highlight>
                  <a:srgbClr val="FFFF00"/>
                </a:highlight>
                <a:latin typeface="+mj-lt"/>
              </a:rPr>
              <a:t>2010</a:t>
            </a:r>
            <a:r>
              <a:rPr lang="nl-BE" sz="1700" b="1" dirty="0">
                <a:solidFill>
                  <a:schemeClr val="tx1">
                    <a:lumMod val="75000"/>
                    <a:lumOff val="25000"/>
                  </a:schemeClr>
                </a:solidFill>
                <a:latin typeface="+mj-lt"/>
              </a:rPr>
              <a:t>: 	officiële </a:t>
            </a:r>
            <a:r>
              <a:rPr lang="nl-BE" sz="1700" b="1" dirty="0">
                <a:solidFill>
                  <a:schemeClr val="tx1">
                    <a:lumMod val="75000"/>
                    <a:lumOff val="25000"/>
                  </a:schemeClr>
                </a:solidFill>
                <a:latin typeface="+mj-lt"/>
                <a:cs typeface="Arial" panose="020B0604020202020204" pitchFamily="34" charset="0"/>
              </a:rPr>
              <a:t>start</a:t>
            </a:r>
            <a:r>
              <a:rPr lang="nl-BE" sz="1700" b="1" dirty="0">
                <a:solidFill>
                  <a:schemeClr val="tx1">
                    <a:lumMod val="75000"/>
                    <a:lumOff val="25000"/>
                  </a:schemeClr>
                </a:solidFill>
                <a:latin typeface="+mj-lt"/>
              </a:rPr>
              <a:t> voorbereiding klimaatbeleid provincie Limburg</a:t>
            </a:r>
          </a:p>
          <a:p>
            <a:r>
              <a:rPr lang="nl-BE" sz="1700" b="1" dirty="0">
                <a:solidFill>
                  <a:schemeClr val="tx1">
                    <a:lumMod val="75000"/>
                    <a:lumOff val="25000"/>
                  </a:schemeClr>
                </a:solidFill>
                <a:highlight>
                  <a:srgbClr val="FFFF00"/>
                </a:highlight>
                <a:latin typeface="+mj-lt"/>
              </a:rPr>
              <a:t>2011</a:t>
            </a:r>
            <a:r>
              <a:rPr lang="nl-BE" sz="1700" b="1" dirty="0">
                <a:solidFill>
                  <a:schemeClr val="tx1">
                    <a:lumMod val="75000"/>
                    <a:lumOff val="25000"/>
                  </a:schemeClr>
                </a:solidFill>
                <a:latin typeface="+mj-lt"/>
              </a:rPr>
              <a:t>: 	eerste volledige nulmeting uitstoot Limburg (cijfers 2008)</a:t>
            </a:r>
          </a:p>
          <a:p>
            <a:pPr lvl="1"/>
            <a:r>
              <a:rPr lang="nl-BE" sz="1700" b="1" dirty="0">
                <a:solidFill>
                  <a:schemeClr val="tx1">
                    <a:lumMod val="75000"/>
                    <a:lumOff val="25000"/>
                  </a:schemeClr>
                </a:solidFill>
                <a:latin typeface="+mj-lt"/>
              </a:rPr>
              <a:t>	alle Limburgse gemeenten tekenen eerste Burgemeestersconvenant</a:t>
            </a:r>
          </a:p>
          <a:p>
            <a:r>
              <a:rPr lang="nl-BE" sz="1700" b="1" dirty="0">
                <a:solidFill>
                  <a:schemeClr val="tx1">
                    <a:lumMod val="75000"/>
                    <a:lumOff val="25000"/>
                  </a:schemeClr>
                </a:solidFill>
                <a:highlight>
                  <a:srgbClr val="FFFF00"/>
                </a:highlight>
                <a:latin typeface="+mj-lt"/>
              </a:rPr>
              <a:t>2014</a:t>
            </a:r>
            <a:r>
              <a:rPr lang="nl-BE" sz="1700" b="1" dirty="0">
                <a:solidFill>
                  <a:schemeClr val="tx1">
                    <a:lumMod val="75000"/>
                    <a:lumOff val="25000"/>
                  </a:schemeClr>
                </a:solidFill>
                <a:latin typeface="+mj-lt"/>
              </a:rPr>
              <a:t>: 	aanpassing beleid aan Europese doelen:</a:t>
            </a:r>
          </a:p>
          <a:p>
            <a:pPr marL="1200150" lvl="2" indent="-285750">
              <a:buFont typeface="Arial" panose="020B0604020202020204" pitchFamily="34" charset="0"/>
              <a:buChar char="•"/>
            </a:pPr>
            <a:r>
              <a:rPr lang="nl-BE" sz="1700" b="1" dirty="0">
                <a:solidFill>
                  <a:schemeClr val="tx1">
                    <a:lumMod val="75000"/>
                    <a:lumOff val="25000"/>
                  </a:schemeClr>
                </a:solidFill>
                <a:latin typeface="+mj-lt"/>
              </a:rPr>
              <a:t>20% minder uitstoot tegen 2020 en 40% minder tegen 2030</a:t>
            </a:r>
          </a:p>
          <a:p>
            <a:pPr marL="1200150" lvl="2" indent="-285750">
              <a:buFont typeface="Arial" panose="020B0604020202020204" pitchFamily="34" charset="0"/>
              <a:buChar char="•"/>
            </a:pPr>
            <a:r>
              <a:rPr lang="nl-BE" sz="1700" b="1" dirty="0" err="1">
                <a:solidFill>
                  <a:schemeClr val="tx1">
                    <a:lumMod val="75000"/>
                    <a:lumOff val="25000"/>
                  </a:schemeClr>
                </a:solidFill>
                <a:latin typeface="+mj-lt"/>
              </a:rPr>
              <a:t>klimaatneutraal</a:t>
            </a:r>
            <a:r>
              <a:rPr lang="nl-BE" sz="1700" b="1" dirty="0">
                <a:solidFill>
                  <a:schemeClr val="tx1">
                    <a:lumMod val="75000"/>
                    <a:lumOff val="25000"/>
                  </a:schemeClr>
                </a:solidFill>
                <a:latin typeface="+mj-lt"/>
              </a:rPr>
              <a:t> in 2050</a:t>
            </a:r>
          </a:p>
          <a:p>
            <a:r>
              <a:rPr lang="nl-BE" sz="1700" b="1" dirty="0">
                <a:solidFill>
                  <a:schemeClr val="tx1">
                    <a:lumMod val="75000"/>
                    <a:lumOff val="25000"/>
                  </a:schemeClr>
                </a:solidFill>
                <a:highlight>
                  <a:srgbClr val="FFFF00"/>
                </a:highlight>
                <a:latin typeface="+mj-lt"/>
              </a:rPr>
              <a:t>2017</a:t>
            </a:r>
            <a:r>
              <a:rPr lang="nl-BE" sz="1700" b="1" dirty="0">
                <a:solidFill>
                  <a:schemeClr val="tx1">
                    <a:lumMod val="75000"/>
                    <a:lumOff val="25000"/>
                  </a:schemeClr>
                </a:solidFill>
                <a:latin typeface="+mj-lt"/>
              </a:rPr>
              <a:t>:	goedkeuring provinciale strategie klimaatadaptatie</a:t>
            </a:r>
          </a:p>
          <a:p>
            <a:r>
              <a:rPr lang="nl-BE" sz="1700" b="1" dirty="0">
                <a:solidFill>
                  <a:schemeClr val="tx1">
                    <a:lumMod val="75000"/>
                    <a:lumOff val="25000"/>
                  </a:schemeClr>
                </a:solidFill>
                <a:highlight>
                  <a:srgbClr val="FFFF00"/>
                </a:highlight>
                <a:latin typeface="+mj-lt"/>
              </a:rPr>
              <a:t>2019</a:t>
            </a:r>
            <a:r>
              <a:rPr lang="nl-BE" sz="1700" b="1" dirty="0">
                <a:solidFill>
                  <a:schemeClr val="tx1">
                    <a:lumMod val="75000"/>
                    <a:lumOff val="25000"/>
                  </a:schemeClr>
                </a:solidFill>
                <a:latin typeface="+mj-lt"/>
              </a:rPr>
              <a:t>:	(bijna) alle Limburgse gemeenten tekenen tweede Burgemeestersconvenant:</a:t>
            </a:r>
          </a:p>
          <a:p>
            <a:pPr marL="1200150" lvl="2" indent="-285750">
              <a:buFont typeface="Arial" panose="020B0604020202020204" pitchFamily="34" charset="0"/>
              <a:buChar char="•"/>
            </a:pPr>
            <a:r>
              <a:rPr lang="nl-BE" sz="1700" b="1" dirty="0">
                <a:solidFill>
                  <a:schemeClr val="tx1">
                    <a:lumMod val="75000"/>
                    <a:lumOff val="25000"/>
                  </a:schemeClr>
                </a:solidFill>
                <a:latin typeface="+mj-lt"/>
              </a:rPr>
              <a:t>40% reductie tegen 2030</a:t>
            </a:r>
          </a:p>
          <a:p>
            <a:pPr marL="1200150" lvl="2" indent="-285750">
              <a:buFont typeface="Arial" panose="020B0604020202020204" pitchFamily="34" charset="0"/>
              <a:buChar char="•"/>
            </a:pPr>
            <a:r>
              <a:rPr lang="nl-BE" sz="1700" b="1" dirty="0">
                <a:solidFill>
                  <a:schemeClr val="tx1">
                    <a:lumMod val="75000"/>
                    <a:lumOff val="25000"/>
                  </a:schemeClr>
                </a:solidFill>
              </a:rPr>
              <a:t>klimaatadaptatie als belangrijk aandachtspunt</a:t>
            </a:r>
            <a:endParaRPr lang="nl-BE" sz="1700" b="1" dirty="0">
              <a:solidFill>
                <a:schemeClr val="tx1">
                  <a:lumMod val="75000"/>
                  <a:lumOff val="25000"/>
                </a:schemeClr>
              </a:solidFill>
              <a:latin typeface="+mj-lt"/>
            </a:endParaRPr>
          </a:p>
          <a:p>
            <a:r>
              <a:rPr lang="nl-BE" sz="1700" b="1" dirty="0">
                <a:solidFill>
                  <a:schemeClr val="tx1">
                    <a:lumMod val="75000"/>
                    <a:lumOff val="25000"/>
                  </a:schemeClr>
                </a:solidFill>
                <a:highlight>
                  <a:srgbClr val="FFFF00"/>
                </a:highlight>
                <a:latin typeface="+mj-lt"/>
              </a:rPr>
              <a:t>2020</a:t>
            </a:r>
            <a:r>
              <a:rPr lang="nl-BE" sz="1700" b="1" dirty="0">
                <a:solidFill>
                  <a:schemeClr val="tx1">
                    <a:lumMod val="75000"/>
                    <a:lumOff val="25000"/>
                  </a:schemeClr>
                </a:solidFill>
                <a:latin typeface="+mj-lt"/>
              </a:rPr>
              <a:t>: 	nieuwe volledige meting uitstoot Limburg (cijfers 2017)</a:t>
            </a:r>
          </a:p>
          <a:p>
            <a:pPr marL="742950" lvl="1" indent="-285750">
              <a:buFont typeface="Arial" panose="020B0604020202020204" pitchFamily="34" charset="0"/>
              <a:buChar char="•"/>
            </a:pPr>
            <a:endParaRPr lang="nl-BE" b="1" dirty="0">
              <a:solidFill>
                <a:srgbClr val="A0C40C"/>
              </a:solidFill>
            </a:endParaRPr>
          </a:p>
        </p:txBody>
      </p:sp>
      <p:pic>
        <p:nvPicPr>
          <p:cNvPr id="9" name="Afbeelding 8"/>
          <p:cNvPicPr>
            <a:picLocks noChangeAspect="1"/>
          </p:cNvPicPr>
          <p:nvPr/>
        </p:nvPicPr>
        <p:blipFill rotWithShape="1">
          <a:blip r:embed="rId2">
            <a:clrChange>
              <a:clrFrom>
                <a:srgbClr val="F2F2F2"/>
              </a:clrFrom>
              <a:clrTo>
                <a:srgbClr val="F2F2F2">
                  <a:alpha val="0"/>
                </a:srgbClr>
              </a:clrTo>
            </a:clrChange>
            <a:extLst>
              <a:ext uri="{28A0092B-C50C-407E-A947-70E740481C1C}">
                <a14:useLocalDpi xmlns:a14="http://schemas.microsoft.com/office/drawing/2010/main" val="0"/>
              </a:ext>
            </a:extLst>
          </a:blip>
          <a:srcRect l="20000" t="36409" r="67949" b="36368"/>
          <a:stretch/>
        </p:blipFill>
        <p:spPr>
          <a:xfrm>
            <a:off x="200648" y="4488423"/>
            <a:ext cx="342377" cy="578882"/>
          </a:xfrm>
          <a:prstGeom prst="rect">
            <a:avLst/>
          </a:prstGeom>
          <a:noFill/>
          <a:ln>
            <a:noFill/>
          </a:ln>
        </p:spPr>
      </p:pic>
      <p:pic>
        <p:nvPicPr>
          <p:cNvPr id="12" name="Afbeelding 11">
            <a:extLst>
              <a:ext uri="{FF2B5EF4-FFF2-40B4-BE49-F238E27FC236}">
                <a16:creationId xmlns:a16="http://schemas.microsoft.com/office/drawing/2014/main" id="{6B938C1F-ED35-40EC-9FA2-A0E86B1F0573}"/>
              </a:ext>
            </a:extLst>
          </p:cNvPr>
          <p:cNvPicPr>
            <a:picLocks noChangeAspect="1"/>
          </p:cNvPicPr>
          <p:nvPr/>
        </p:nvPicPr>
        <p:blipFill>
          <a:blip r:embed="rId3"/>
          <a:stretch>
            <a:fillRect/>
          </a:stretch>
        </p:blipFill>
        <p:spPr>
          <a:xfrm>
            <a:off x="7056276" y="15155"/>
            <a:ext cx="2088232" cy="874022"/>
          </a:xfrm>
          <a:prstGeom prst="rect">
            <a:avLst/>
          </a:prstGeom>
        </p:spPr>
      </p:pic>
    </p:spTree>
    <p:extLst>
      <p:ext uri="{BB962C8B-B14F-4D97-AF65-F5344CB8AC3E}">
        <p14:creationId xmlns:p14="http://schemas.microsoft.com/office/powerpoint/2010/main" val="1542222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C21FC5B-545B-470A-898F-0B1E277FA8FB}"/>
              </a:ext>
            </a:extLst>
          </p:cNvPr>
          <p:cNvSpPr/>
          <p:nvPr/>
        </p:nvSpPr>
        <p:spPr>
          <a:xfrm>
            <a:off x="0" y="4371950"/>
            <a:ext cx="9144000" cy="7715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jdelijke aanduiding voor voettekst 2"/>
          <p:cNvSpPr txBox="1">
            <a:spLocks/>
          </p:cNvSpPr>
          <p:nvPr/>
        </p:nvSpPr>
        <p:spPr>
          <a:xfrm>
            <a:off x="6768244" y="4869655"/>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sp>
        <p:nvSpPr>
          <p:cNvPr id="6" name="Tekstvak 5"/>
          <p:cNvSpPr txBox="1"/>
          <p:nvPr/>
        </p:nvSpPr>
        <p:spPr>
          <a:xfrm>
            <a:off x="644677" y="43933"/>
            <a:ext cx="7560840" cy="5262979"/>
          </a:xfrm>
          <a:prstGeom prst="rect">
            <a:avLst/>
          </a:prstGeom>
          <a:noFill/>
        </p:spPr>
        <p:txBody>
          <a:bodyPr wrap="square" rtlCol="0">
            <a:spAutoFit/>
          </a:bodyPr>
          <a:lstStyle>
            <a:defPPr>
              <a:defRPr lang="nl-BE"/>
            </a:defPPr>
            <a:lvl1pPr>
              <a:lnSpc>
                <a:spcPct val="150000"/>
              </a:lnSpc>
              <a:defRPr>
                <a:latin typeface="Century Gothic" pitchFamily="34" charset="0"/>
              </a:defRPr>
            </a:lvl1pPr>
          </a:lstStyle>
          <a:p>
            <a:pPr algn="ctr"/>
            <a:r>
              <a:rPr lang="nl-BE" sz="2000" b="1" dirty="0">
                <a:solidFill>
                  <a:srgbClr val="A0C40C"/>
                </a:solidFill>
              </a:rPr>
              <a:t>Wat wordt er gemeten?</a:t>
            </a:r>
          </a:p>
          <a:p>
            <a:pPr lvl="1"/>
            <a:r>
              <a:rPr lang="nl-BE" b="1" u="sng" dirty="0">
                <a:solidFill>
                  <a:schemeClr val="tx1">
                    <a:lumMod val="75000"/>
                    <a:lumOff val="25000"/>
                  </a:schemeClr>
                </a:solidFill>
              </a:rPr>
              <a:t>NB</a:t>
            </a:r>
            <a:r>
              <a:rPr lang="nl-BE" b="1" dirty="0">
                <a:solidFill>
                  <a:schemeClr val="tx1">
                    <a:lumMod val="75000"/>
                    <a:lumOff val="25000"/>
                  </a:schemeClr>
                </a:solidFill>
              </a:rPr>
              <a:t>: </a:t>
            </a:r>
          </a:p>
          <a:p>
            <a:pPr marL="742950" lvl="1" indent="-285750">
              <a:buFont typeface="Arial" panose="020B0604020202020204" pitchFamily="34" charset="0"/>
              <a:buChar char="•"/>
            </a:pPr>
            <a:r>
              <a:rPr lang="nl-BE" b="1" dirty="0">
                <a:solidFill>
                  <a:schemeClr val="tx1">
                    <a:lumMod val="75000"/>
                    <a:lumOff val="25000"/>
                  </a:schemeClr>
                </a:solidFill>
              </a:rPr>
              <a:t>Meetmethode uitgebreider dan die van Burgemeestersconvenant</a:t>
            </a:r>
          </a:p>
          <a:p>
            <a:pPr marL="742950" lvl="1" indent="-285750">
              <a:buFont typeface="Arial" panose="020B0604020202020204" pitchFamily="34" charset="0"/>
              <a:buChar char="•"/>
            </a:pPr>
            <a:r>
              <a:rPr lang="nl-BE" b="1" dirty="0">
                <a:solidFill>
                  <a:schemeClr val="tx1">
                    <a:lumMod val="75000"/>
                    <a:lumOff val="25000"/>
                  </a:schemeClr>
                </a:solidFill>
              </a:rPr>
              <a:t>Broeikasgassen CO</a:t>
            </a:r>
            <a:r>
              <a:rPr lang="nl-BE" b="1" baseline="-25000" dirty="0">
                <a:solidFill>
                  <a:schemeClr val="tx1">
                    <a:lumMod val="75000"/>
                    <a:lumOff val="25000"/>
                  </a:schemeClr>
                </a:solidFill>
              </a:rPr>
              <a:t>2</a:t>
            </a:r>
            <a:r>
              <a:rPr lang="nl-BE" b="1" dirty="0">
                <a:solidFill>
                  <a:schemeClr val="tx1">
                    <a:lumMod val="75000"/>
                    <a:lumOff val="25000"/>
                  </a:schemeClr>
                </a:solidFill>
              </a:rPr>
              <a:t>, CH</a:t>
            </a:r>
            <a:r>
              <a:rPr lang="nl-BE" b="1" baseline="-25000" dirty="0">
                <a:solidFill>
                  <a:schemeClr val="tx1">
                    <a:lumMod val="75000"/>
                    <a:lumOff val="25000"/>
                  </a:schemeClr>
                </a:solidFill>
              </a:rPr>
              <a:t>4</a:t>
            </a:r>
            <a:r>
              <a:rPr lang="nl-BE" b="1" dirty="0">
                <a:solidFill>
                  <a:schemeClr val="tx1">
                    <a:lumMod val="75000"/>
                    <a:lumOff val="25000"/>
                  </a:schemeClr>
                </a:solidFill>
              </a:rPr>
              <a:t> en N</a:t>
            </a:r>
            <a:r>
              <a:rPr lang="nl-BE" b="1" baseline="-25000" dirty="0">
                <a:solidFill>
                  <a:schemeClr val="tx1">
                    <a:lumMod val="75000"/>
                    <a:lumOff val="25000"/>
                  </a:schemeClr>
                </a:solidFill>
              </a:rPr>
              <a:t>2</a:t>
            </a:r>
            <a:r>
              <a:rPr lang="nl-BE" b="1" dirty="0">
                <a:solidFill>
                  <a:schemeClr val="tx1">
                    <a:lumMod val="75000"/>
                    <a:lumOff val="25000"/>
                  </a:schemeClr>
                </a:solidFill>
              </a:rPr>
              <a:t>O worden geteld, opname niet</a:t>
            </a:r>
          </a:p>
          <a:p>
            <a:pPr marL="742950" lvl="1" indent="-285750">
              <a:buFont typeface="Arial" panose="020B0604020202020204" pitchFamily="34" charset="0"/>
              <a:buChar char="•"/>
            </a:pPr>
            <a:r>
              <a:rPr lang="nl-BE" b="1" dirty="0">
                <a:solidFill>
                  <a:schemeClr val="tx1">
                    <a:lumMod val="75000"/>
                    <a:lumOff val="25000"/>
                  </a:schemeClr>
                </a:solidFill>
              </a:rPr>
              <a:t>Laatste volledige dataset bij afronding studie = 2017</a:t>
            </a:r>
          </a:p>
          <a:p>
            <a:pPr lvl="1"/>
            <a:endParaRPr lang="nl-BE" b="1" dirty="0">
              <a:solidFill>
                <a:schemeClr val="tx1">
                  <a:lumMod val="75000"/>
                  <a:lumOff val="25000"/>
                </a:schemeClr>
              </a:solidFill>
            </a:endParaRPr>
          </a:p>
          <a:p>
            <a:pPr marL="742950" lvl="1" indent="-285750">
              <a:buFont typeface="Arial" panose="020B0604020202020204" pitchFamily="34" charset="0"/>
              <a:buChar char="•"/>
            </a:pPr>
            <a:r>
              <a:rPr lang="nl-BE" b="1" dirty="0">
                <a:solidFill>
                  <a:schemeClr val="tx1">
                    <a:lumMod val="75000"/>
                    <a:lumOff val="25000"/>
                  </a:schemeClr>
                </a:solidFill>
              </a:rPr>
              <a:t>Uitstoot die </a:t>
            </a:r>
            <a:r>
              <a:rPr lang="nl-BE" b="1" dirty="0">
                <a:solidFill>
                  <a:schemeClr val="tx1">
                    <a:lumMod val="75000"/>
                    <a:lumOff val="25000"/>
                  </a:schemeClr>
                </a:solidFill>
                <a:highlight>
                  <a:srgbClr val="FFFF00"/>
                </a:highlight>
              </a:rPr>
              <a:t>energie-gerelateerd </a:t>
            </a:r>
            <a:r>
              <a:rPr lang="nl-BE" b="1" dirty="0">
                <a:solidFill>
                  <a:schemeClr val="tx1">
                    <a:lumMod val="75000"/>
                    <a:lumOff val="25000"/>
                  </a:schemeClr>
                </a:solidFill>
              </a:rPr>
              <a:t>is:</a:t>
            </a:r>
          </a:p>
          <a:p>
            <a:pPr marL="1200150" lvl="2" indent="-285750">
              <a:buFont typeface="Arial" panose="020B0604020202020204" pitchFamily="34" charset="0"/>
              <a:buChar char="•"/>
            </a:pPr>
            <a:r>
              <a:rPr lang="nl-BE" b="1" dirty="0">
                <a:solidFill>
                  <a:schemeClr val="tx1">
                    <a:lumMod val="75000"/>
                    <a:lumOff val="25000"/>
                  </a:schemeClr>
                </a:solidFill>
              </a:rPr>
              <a:t>Verwarming of koeling gebouwen</a:t>
            </a:r>
          </a:p>
          <a:p>
            <a:pPr marL="1200150" lvl="2" indent="-285750">
              <a:buFont typeface="Arial" panose="020B0604020202020204" pitchFamily="34" charset="0"/>
              <a:buChar char="•"/>
            </a:pPr>
            <a:r>
              <a:rPr lang="nl-BE" b="1" dirty="0">
                <a:solidFill>
                  <a:schemeClr val="tx1">
                    <a:lumMod val="75000"/>
                    <a:lumOff val="25000"/>
                  </a:schemeClr>
                </a:solidFill>
              </a:rPr>
              <a:t>Elektriciteitsproductie</a:t>
            </a:r>
          </a:p>
          <a:p>
            <a:pPr marL="1200150" lvl="2" indent="-285750">
              <a:buFont typeface="Arial" panose="020B0604020202020204" pitchFamily="34" charset="0"/>
              <a:buChar char="•"/>
            </a:pPr>
            <a:r>
              <a:rPr lang="nl-BE" b="1" dirty="0">
                <a:solidFill>
                  <a:schemeClr val="tx1">
                    <a:lumMod val="75000"/>
                    <a:lumOff val="25000"/>
                  </a:schemeClr>
                </a:solidFill>
              </a:rPr>
              <a:t>Industriële processen (ook ETS), machines, installaties…</a:t>
            </a:r>
          </a:p>
          <a:p>
            <a:pPr marL="1200150" lvl="2" indent="-285750">
              <a:buFont typeface="Arial" panose="020B0604020202020204" pitchFamily="34" charset="0"/>
              <a:buChar char="•"/>
            </a:pPr>
            <a:r>
              <a:rPr lang="nl-BE" b="1" dirty="0">
                <a:solidFill>
                  <a:schemeClr val="tx1">
                    <a:lumMod val="75000"/>
                    <a:lumOff val="25000"/>
                  </a:schemeClr>
                </a:solidFill>
              </a:rPr>
              <a:t>Transport (ook binnenvaart, bus en trein)</a:t>
            </a:r>
          </a:p>
          <a:p>
            <a:pPr marL="1200150" lvl="2" indent="-285750">
              <a:buFont typeface="Arial" panose="020B0604020202020204" pitchFamily="34" charset="0"/>
              <a:buChar char="•"/>
            </a:pPr>
            <a:r>
              <a:rPr lang="nl-BE" b="1" dirty="0">
                <a:solidFill>
                  <a:schemeClr val="tx1">
                    <a:lumMod val="75000"/>
                    <a:lumOff val="25000"/>
                  </a:schemeClr>
                </a:solidFill>
              </a:rPr>
              <a:t>(openbare) verlichting</a:t>
            </a:r>
          </a:p>
          <a:p>
            <a:pPr marL="1200150" lvl="2" indent="-285750">
              <a:buFont typeface="Arial" panose="020B0604020202020204" pitchFamily="34" charset="0"/>
              <a:buChar char="•"/>
            </a:pPr>
            <a:endParaRPr lang="nl-BE" b="1" dirty="0">
              <a:solidFill>
                <a:schemeClr val="tx1">
                  <a:lumMod val="75000"/>
                  <a:lumOff val="25000"/>
                </a:schemeClr>
              </a:solidFill>
            </a:endParaRPr>
          </a:p>
          <a:p>
            <a:pPr marL="742950" lvl="1" indent="-285750">
              <a:buFont typeface="Arial" panose="020B0604020202020204" pitchFamily="34" charset="0"/>
              <a:buChar char="•"/>
            </a:pPr>
            <a:r>
              <a:rPr lang="nl-BE" b="1" dirty="0">
                <a:solidFill>
                  <a:schemeClr val="tx1">
                    <a:lumMod val="75000"/>
                    <a:lumOff val="25000"/>
                  </a:schemeClr>
                </a:solidFill>
              </a:rPr>
              <a:t>Uitstoot die </a:t>
            </a:r>
            <a:r>
              <a:rPr lang="nl-BE" b="1" u="sng" dirty="0">
                <a:solidFill>
                  <a:schemeClr val="tx1">
                    <a:lumMod val="75000"/>
                    <a:lumOff val="25000"/>
                  </a:schemeClr>
                </a:solidFill>
                <a:highlight>
                  <a:srgbClr val="FFFF00"/>
                </a:highlight>
              </a:rPr>
              <a:t>niet</a:t>
            </a:r>
            <a:r>
              <a:rPr lang="nl-BE" b="1" dirty="0">
                <a:solidFill>
                  <a:schemeClr val="tx1">
                    <a:lumMod val="75000"/>
                    <a:lumOff val="25000"/>
                  </a:schemeClr>
                </a:solidFill>
                <a:highlight>
                  <a:srgbClr val="FFFF00"/>
                </a:highlight>
              </a:rPr>
              <a:t> energie-gerelateerd </a:t>
            </a:r>
            <a:r>
              <a:rPr lang="nl-BE" b="1" dirty="0">
                <a:solidFill>
                  <a:schemeClr val="tx1">
                    <a:lumMod val="75000"/>
                    <a:lumOff val="25000"/>
                  </a:schemeClr>
                </a:solidFill>
              </a:rPr>
              <a:t>is:</a:t>
            </a:r>
          </a:p>
          <a:p>
            <a:pPr marL="1200150" lvl="2" indent="-285750">
              <a:buFont typeface="Arial" panose="020B0604020202020204" pitchFamily="34" charset="0"/>
              <a:buChar char="•"/>
            </a:pPr>
            <a:r>
              <a:rPr lang="nl-BE" b="1" dirty="0">
                <a:solidFill>
                  <a:schemeClr val="tx1">
                    <a:lumMod val="75000"/>
                    <a:lumOff val="25000"/>
                  </a:schemeClr>
                </a:solidFill>
              </a:rPr>
              <a:t>Verteringsgassen van vee</a:t>
            </a:r>
          </a:p>
          <a:p>
            <a:pPr marL="1200150" lvl="2" indent="-285750">
              <a:buFont typeface="Arial" panose="020B0604020202020204" pitchFamily="34" charset="0"/>
              <a:buChar char="•"/>
            </a:pPr>
            <a:r>
              <a:rPr lang="nl-BE" b="1" dirty="0">
                <a:solidFill>
                  <a:schemeClr val="tx1">
                    <a:lumMod val="75000"/>
                    <a:lumOff val="25000"/>
                  </a:schemeClr>
                </a:solidFill>
              </a:rPr>
              <a:t>Bemesting en landbouwbodems</a:t>
            </a:r>
          </a:p>
          <a:p>
            <a:pPr lvl="1"/>
            <a:endParaRPr lang="nl-BE" b="1" dirty="0">
              <a:solidFill>
                <a:schemeClr val="tx1">
                  <a:lumMod val="75000"/>
                  <a:lumOff val="25000"/>
                </a:schemeClr>
              </a:solidFill>
            </a:endParaRPr>
          </a:p>
          <a:p>
            <a:pPr marL="1200150" lvl="2" indent="-285750">
              <a:buFont typeface="Arial" panose="020B0604020202020204" pitchFamily="34" charset="0"/>
              <a:buChar char="•"/>
            </a:pPr>
            <a:endParaRPr lang="nl-BE" b="1" dirty="0">
              <a:solidFill>
                <a:srgbClr val="A0C40C"/>
              </a:solidFill>
            </a:endParaRPr>
          </a:p>
        </p:txBody>
      </p:sp>
      <p:pic>
        <p:nvPicPr>
          <p:cNvPr id="9" name="Afbeelding 8"/>
          <p:cNvPicPr>
            <a:picLocks noChangeAspect="1"/>
          </p:cNvPicPr>
          <p:nvPr/>
        </p:nvPicPr>
        <p:blipFill rotWithShape="1">
          <a:blip r:embed="rId3">
            <a:clrChange>
              <a:clrFrom>
                <a:srgbClr val="F2F2F2"/>
              </a:clrFrom>
              <a:clrTo>
                <a:srgbClr val="F2F2F2">
                  <a:alpha val="0"/>
                </a:srgbClr>
              </a:clrTo>
            </a:clrChange>
            <a:extLst>
              <a:ext uri="{28A0092B-C50C-407E-A947-70E740481C1C}">
                <a14:useLocalDpi xmlns:a14="http://schemas.microsoft.com/office/drawing/2010/main" val="0"/>
              </a:ext>
            </a:extLst>
          </a:blip>
          <a:srcRect l="20000" t="36409" r="67949" b="36368"/>
          <a:stretch/>
        </p:blipFill>
        <p:spPr>
          <a:xfrm>
            <a:off x="200648" y="4488423"/>
            <a:ext cx="342377" cy="578882"/>
          </a:xfrm>
          <a:prstGeom prst="rect">
            <a:avLst/>
          </a:prstGeom>
          <a:noFill/>
          <a:ln>
            <a:noFill/>
          </a:ln>
        </p:spPr>
      </p:pic>
      <p:pic>
        <p:nvPicPr>
          <p:cNvPr id="12" name="Afbeelding 11">
            <a:extLst>
              <a:ext uri="{FF2B5EF4-FFF2-40B4-BE49-F238E27FC236}">
                <a16:creationId xmlns:a16="http://schemas.microsoft.com/office/drawing/2014/main" id="{6B938C1F-ED35-40EC-9FA2-A0E86B1F0573}"/>
              </a:ext>
            </a:extLst>
          </p:cNvPr>
          <p:cNvPicPr>
            <a:picLocks noChangeAspect="1"/>
          </p:cNvPicPr>
          <p:nvPr/>
        </p:nvPicPr>
        <p:blipFill>
          <a:blip r:embed="rId4"/>
          <a:stretch>
            <a:fillRect/>
          </a:stretch>
        </p:blipFill>
        <p:spPr>
          <a:xfrm>
            <a:off x="7056276" y="15155"/>
            <a:ext cx="2088232" cy="874022"/>
          </a:xfrm>
          <a:prstGeom prst="rect">
            <a:avLst/>
          </a:prstGeom>
        </p:spPr>
      </p:pic>
    </p:spTree>
    <p:extLst>
      <p:ext uri="{BB962C8B-B14F-4D97-AF65-F5344CB8AC3E}">
        <p14:creationId xmlns:p14="http://schemas.microsoft.com/office/powerpoint/2010/main" val="4180040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D506457E-DF63-488C-95AA-02BDBC97A71A}"/>
              </a:ext>
            </a:extLst>
          </p:cNvPr>
          <p:cNvPicPr>
            <a:picLocks noChangeAspect="1"/>
          </p:cNvPicPr>
          <p:nvPr/>
        </p:nvPicPr>
        <p:blipFill>
          <a:blip r:embed="rId3"/>
          <a:stretch>
            <a:fillRect/>
          </a:stretch>
        </p:blipFill>
        <p:spPr>
          <a:xfrm>
            <a:off x="272235" y="627534"/>
            <a:ext cx="8029595" cy="3719184"/>
          </a:xfrm>
          <a:prstGeom prst="rect">
            <a:avLst/>
          </a:prstGeom>
        </p:spPr>
      </p:pic>
      <p:sp>
        <p:nvSpPr>
          <p:cNvPr id="5" name="Rechthoek 4">
            <a:extLst>
              <a:ext uri="{FF2B5EF4-FFF2-40B4-BE49-F238E27FC236}">
                <a16:creationId xmlns:a16="http://schemas.microsoft.com/office/drawing/2014/main" id="{BC21FC5B-545B-470A-898F-0B1E277FA8FB}"/>
              </a:ext>
            </a:extLst>
          </p:cNvPr>
          <p:cNvSpPr/>
          <p:nvPr/>
        </p:nvSpPr>
        <p:spPr>
          <a:xfrm>
            <a:off x="0" y="4371950"/>
            <a:ext cx="9144000" cy="7715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jdelijke aanduiding voor voettekst 2"/>
          <p:cNvSpPr txBox="1">
            <a:spLocks/>
          </p:cNvSpPr>
          <p:nvPr/>
        </p:nvSpPr>
        <p:spPr>
          <a:xfrm>
            <a:off x="6768244" y="4869655"/>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pic>
        <p:nvPicPr>
          <p:cNvPr id="9" name="Afbeelding 8"/>
          <p:cNvPicPr>
            <a:picLocks noChangeAspect="1"/>
          </p:cNvPicPr>
          <p:nvPr/>
        </p:nvPicPr>
        <p:blipFill rotWithShape="1">
          <a:blip r:embed="rId4">
            <a:clrChange>
              <a:clrFrom>
                <a:srgbClr val="F2F2F2"/>
              </a:clrFrom>
              <a:clrTo>
                <a:srgbClr val="F2F2F2">
                  <a:alpha val="0"/>
                </a:srgbClr>
              </a:clrTo>
            </a:clrChange>
            <a:extLst>
              <a:ext uri="{28A0092B-C50C-407E-A947-70E740481C1C}">
                <a14:useLocalDpi xmlns:a14="http://schemas.microsoft.com/office/drawing/2010/main" val="0"/>
              </a:ext>
            </a:extLst>
          </a:blip>
          <a:srcRect l="20000" t="36409" r="67949" b="36368"/>
          <a:stretch/>
        </p:blipFill>
        <p:spPr>
          <a:xfrm>
            <a:off x="200648" y="4488423"/>
            <a:ext cx="342377" cy="578882"/>
          </a:xfrm>
          <a:prstGeom prst="rect">
            <a:avLst/>
          </a:prstGeom>
          <a:noFill/>
          <a:ln>
            <a:noFill/>
          </a:ln>
        </p:spPr>
      </p:pic>
      <p:pic>
        <p:nvPicPr>
          <p:cNvPr id="12" name="Afbeelding 11">
            <a:extLst>
              <a:ext uri="{FF2B5EF4-FFF2-40B4-BE49-F238E27FC236}">
                <a16:creationId xmlns:a16="http://schemas.microsoft.com/office/drawing/2014/main" id="{6B938C1F-ED35-40EC-9FA2-A0E86B1F0573}"/>
              </a:ext>
            </a:extLst>
          </p:cNvPr>
          <p:cNvPicPr>
            <a:picLocks noChangeAspect="1"/>
          </p:cNvPicPr>
          <p:nvPr/>
        </p:nvPicPr>
        <p:blipFill>
          <a:blip r:embed="rId5"/>
          <a:stretch>
            <a:fillRect/>
          </a:stretch>
        </p:blipFill>
        <p:spPr>
          <a:xfrm>
            <a:off x="7056276" y="15155"/>
            <a:ext cx="2088232" cy="874022"/>
          </a:xfrm>
          <a:prstGeom prst="rect">
            <a:avLst/>
          </a:prstGeom>
        </p:spPr>
      </p:pic>
      <p:cxnSp>
        <p:nvCxnSpPr>
          <p:cNvPr id="4" name="Rechte verbindingslijn 3">
            <a:extLst>
              <a:ext uri="{FF2B5EF4-FFF2-40B4-BE49-F238E27FC236}">
                <a16:creationId xmlns:a16="http://schemas.microsoft.com/office/drawing/2014/main" id="{7198AA24-F624-4BEB-8DBB-09096E25C299}"/>
              </a:ext>
            </a:extLst>
          </p:cNvPr>
          <p:cNvCxnSpPr/>
          <p:nvPr/>
        </p:nvCxnSpPr>
        <p:spPr>
          <a:xfrm>
            <a:off x="2807804" y="1563638"/>
            <a:ext cx="5004556" cy="46805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B0F5AFD3-C467-44F1-B5AD-E51C9B38E20D}"/>
              </a:ext>
            </a:extLst>
          </p:cNvPr>
          <p:cNvSpPr txBox="1"/>
          <p:nvPr/>
        </p:nvSpPr>
        <p:spPr>
          <a:xfrm>
            <a:off x="7495964" y="1439390"/>
            <a:ext cx="720080" cy="369332"/>
          </a:xfrm>
          <a:prstGeom prst="rect">
            <a:avLst/>
          </a:prstGeom>
          <a:noFill/>
        </p:spPr>
        <p:txBody>
          <a:bodyPr wrap="square" rtlCol="0">
            <a:spAutoFit/>
          </a:bodyPr>
          <a:lstStyle/>
          <a:p>
            <a:r>
              <a:rPr lang="nl-BE" b="1" dirty="0">
                <a:solidFill>
                  <a:srgbClr val="C00000"/>
                </a:solidFill>
              </a:rPr>
              <a:t>-23%</a:t>
            </a:r>
          </a:p>
        </p:txBody>
      </p:sp>
    </p:spTree>
    <p:extLst>
      <p:ext uri="{BB962C8B-B14F-4D97-AF65-F5344CB8AC3E}">
        <p14:creationId xmlns:p14="http://schemas.microsoft.com/office/powerpoint/2010/main" val="1511266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890159D-3196-47FB-8FB9-5AE84746B521}"/>
              </a:ext>
            </a:extLst>
          </p:cNvPr>
          <p:cNvPicPr>
            <a:picLocks noChangeAspect="1"/>
          </p:cNvPicPr>
          <p:nvPr/>
        </p:nvPicPr>
        <p:blipFill>
          <a:blip r:embed="rId3"/>
          <a:stretch>
            <a:fillRect/>
          </a:stretch>
        </p:blipFill>
        <p:spPr>
          <a:xfrm>
            <a:off x="380396" y="809697"/>
            <a:ext cx="8620096" cy="3434163"/>
          </a:xfrm>
          <a:prstGeom prst="rect">
            <a:avLst/>
          </a:prstGeom>
        </p:spPr>
      </p:pic>
      <p:sp>
        <p:nvSpPr>
          <p:cNvPr id="5" name="Rechthoek 4">
            <a:extLst>
              <a:ext uri="{FF2B5EF4-FFF2-40B4-BE49-F238E27FC236}">
                <a16:creationId xmlns:a16="http://schemas.microsoft.com/office/drawing/2014/main" id="{BC21FC5B-545B-470A-898F-0B1E277FA8FB}"/>
              </a:ext>
            </a:extLst>
          </p:cNvPr>
          <p:cNvSpPr/>
          <p:nvPr/>
        </p:nvSpPr>
        <p:spPr>
          <a:xfrm>
            <a:off x="0" y="4371950"/>
            <a:ext cx="9144000" cy="7715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jdelijke aanduiding voor voettekst 2"/>
          <p:cNvSpPr txBox="1">
            <a:spLocks/>
          </p:cNvSpPr>
          <p:nvPr/>
        </p:nvSpPr>
        <p:spPr>
          <a:xfrm>
            <a:off x="6768244" y="4869655"/>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pic>
        <p:nvPicPr>
          <p:cNvPr id="9" name="Afbeelding 8"/>
          <p:cNvPicPr>
            <a:picLocks noChangeAspect="1"/>
          </p:cNvPicPr>
          <p:nvPr/>
        </p:nvPicPr>
        <p:blipFill rotWithShape="1">
          <a:blip r:embed="rId4">
            <a:clrChange>
              <a:clrFrom>
                <a:srgbClr val="F2F2F2"/>
              </a:clrFrom>
              <a:clrTo>
                <a:srgbClr val="F2F2F2">
                  <a:alpha val="0"/>
                </a:srgbClr>
              </a:clrTo>
            </a:clrChange>
            <a:extLst>
              <a:ext uri="{28A0092B-C50C-407E-A947-70E740481C1C}">
                <a14:useLocalDpi xmlns:a14="http://schemas.microsoft.com/office/drawing/2010/main" val="0"/>
              </a:ext>
            </a:extLst>
          </a:blip>
          <a:srcRect l="20000" t="36409" r="67949" b="36368"/>
          <a:stretch/>
        </p:blipFill>
        <p:spPr>
          <a:xfrm>
            <a:off x="200648" y="4488423"/>
            <a:ext cx="342377" cy="578882"/>
          </a:xfrm>
          <a:prstGeom prst="rect">
            <a:avLst/>
          </a:prstGeom>
          <a:noFill/>
          <a:ln>
            <a:noFill/>
          </a:ln>
        </p:spPr>
      </p:pic>
      <p:pic>
        <p:nvPicPr>
          <p:cNvPr id="12" name="Afbeelding 11">
            <a:extLst>
              <a:ext uri="{FF2B5EF4-FFF2-40B4-BE49-F238E27FC236}">
                <a16:creationId xmlns:a16="http://schemas.microsoft.com/office/drawing/2014/main" id="{6B938C1F-ED35-40EC-9FA2-A0E86B1F0573}"/>
              </a:ext>
            </a:extLst>
          </p:cNvPr>
          <p:cNvPicPr>
            <a:picLocks noChangeAspect="1"/>
          </p:cNvPicPr>
          <p:nvPr/>
        </p:nvPicPr>
        <p:blipFill>
          <a:blip r:embed="rId5"/>
          <a:stretch>
            <a:fillRect/>
          </a:stretch>
        </p:blipFill>
        <p:spPr>
          <a:xfrm>
            <a:off x="7056276" y="15155"/>
            <a:ext cx="2088232" cy="874022"/>
          </a:xfrm>
          <a:prstGeom prst="rect">
            <a:avLst/>
          </a:prstGeom>
        </p:spPr>
      </p:pic>
      <p:cxnSp>
        <p:nvCxnSpPr>
          <p:cNvPr id="4" name="Rechte verbindingslijn 3">
            <a:extLst>
              <a:ext uri="{FF2B5EF4-FFF2-40B4-BE49-F238E27FC236}">
                <a16:creationId xmlns:a16="http://schemas.microsoft.com/office/drawing/2014/main" id="{7198AA24-F624-4BEB-8DBB-09096E25C299}"/>
              </a:ext>
            </a:extLst>
          </p:cNvPr>
          <p:cNvCxnSpPr>
            <a:cxnSpLocks/>
          </p:cNvCxnSpPr>
          <p:nvPr/>
        </p:nvCxnSpPr>
        <p:spPr>
          <a:xfrm>
            <a:off x="1331640" y="1455626"/>
            <a:ext cx="5076564" cy="57606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B0F5AFD3-C467-44F1-B5AD-E51C9B38E20D}"/>
              </a:ext>
            </a:extLst>
          </p:cNvPr>
          <p:cNvSpPr txBox="1"/>
          <p:nvPr/>
        </p:nvSpPr>
        <p:spPr>
          <a:xfrm>
            <a:off x="6120172" y="1569354"/>
            <a:ext cx="720080" cy="369332"/>
          </a:xfrm>
          <a:prstGeom prst="rect">
            <a:avLst/>
          </a:prstGeom>
          <a:noFill/>
        </p:spPr>
        <p:txBody>
          <a:bodyPr wrap="square" rtlCol="0">
            <a:spAutoFit/>
          </a:bodyPr>
          <a:lstStyle/>
          <a:p>
            <a:r>
              <a:rPr lang="nl-BE" b="1" dirty="0">
                <a:solidFill>
                  <a:srgbClr val="C00000"/>
                </a:solidFill>
              </a:rPr>
              <a:t>-25%</a:t>
            </a:r>
          </a:p>
        </p:txBody>
      </p:sp>
      <p:sp>
        <p:nvSpPr>
          <p:cNvPr id="11" name="Tekstvak 10">
            <a:extLst>
              <a:ext uri="{FF2B5EF4-FFF2-40B4-BE49-F238E27FC236}">
                <a16:creationId xmlns:a16="http://schemas.microsoft.com/office/drawing/2014/main" id="{69DB5A5A-303A-41B3-827F-554326812080}"/>
              </a:ext>
            </a:extLst>
          </p:cNvPr>
          <p:cNvSpPr txBox="1"/>
          <p:nvPr/>
        </p:nvSpPr>
        <p:spPr>
          <a:xfrm>
            <a:off x="387880" y="147477"/>
            <a:ext cx="6768752" cy="869790"/>
          </a:xfrm>
          <a:prstGeom prst="rect">
            <a:avLst/>
          </a:prstGeom>
          <a:noFill/>
        </p:spPr>
        <p:txBody>
          <a:bodyPr wrap="square" rtlCol="0">
            <a:spAutoFit/>
          </a:bodyPr>
          <a:lstStyle>
            <a:defPPr>
              <a:defRPr lang="nl-BE"/>
            </a:defPPr>
            <a:lvl1pPr>
              <a:lnSpc>
                <a:spcPct val="150000"/>
              </a:lnSpc>
              <a:defRPr>
                <a:latin typeface="Century Gothic" pitchFamily="34" charset="0"/>
              </a:defRPr>
            </a:lvl1pPr>
          </a:lstStyle>
          <a:p>
            <a:r>
              <a:rPr lang="nl-BE" b="1" u="sng" dirty="0">
                <a:solidFill>
                  <a:srgbClr val="A0C40C"/>
                </a:solidFill>
              </a:rPr>
              <a:t>ENERGIE-GERELATEERDE</a:t>
            </a:r>
            <a:r>
              <a:rPr lang="nl-BE" b="1" dirty="0">
                <a:solidFill>
                  <a:srgbClr val="A0C40C"/>
                </a:solidFill>
              </a:rPr>
              <a:t> UITSTOOT LIMBURG</a:t>
            </a:r>
          </a:p>
          <a:p>
            <a:endParaRPr lang="nl-BE" b="1" dirty="0">
              <a:solidFill>
                <a:srgbClr val="A0C40C"/>
              </a:solidFill>
            </a:endParaRPr>
          </a:p>
        </p:txBody>
      </p:sp>
    </p:spTree>
    <p:extLst>
      <p:ext uri="{BB962C8B-B14F-4D97-AF65-F5344CB8AC3E}">
        <p14:creationId xmlns:p14="http://schemas.microsoft.com/office/powerpoint/2010/main" val="426450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C21FC5B-545B-470A-898F-0B1E277FA8FB}"/>
              </a:ext>
            </a:extLst>
          </p:cNvPr>
          <p:cNvSpPr/>
          <p:nvPr/>
        </p:nvSpPr>
        <p:spPr>
          <a:xfrm>
            <a:off x="0" y="4371950"/>
            <a:ext cx="9144000" cy="7715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jdelijke aanduiding voor voettekst 2"/>
          <p:cNvSpPr txBox="1">
            <a:spLocks/>
          </p:cNvSpPr>
          <p:nvPr/>
        </p:nvSpPr>
        <p:spPr>
          <a:xfrm>
            <a:off x="6768244" y="4869655"/>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sp>
        <p:nvSpPr>
          <p:cNvPr id="6" name="Tekstvak 5"/>
          <p:cNvSpPr txBox="1"/>
          <p:nvPr/>
        </p:nvSpPr>
        <p:spPr>
          <a:xfrm>
            <a:off x="647564" y="206320"/>
            <a:ext cx="7560840" cy="4870564"/>
          </a:xfrm>
          <a:prstGeom prst="rect">
            <a:avLst/>
          </a:prstGeom>
          <a:noFill/>
        </p:spPr>
        <p:txBody>
          <a:bodyPr wrap="square" rtlCol="0">
            <a:spAutoFit/>
          </a:bodyPr>
          <a:lstStyle>
            <a:defPPr>
              <a:defRPr lang="nl-BE"/>
            </a:defPPr>
            <a:lvl1pPr>
              <a:lnSpc>
                <a:spcPct val="150000"/>
              </a:lnSpc>
              <a:defRPr>
                <a:latin typeface="Century Gothic" pitchFamily="34" charset="0"/>
              </a:defRPr>
            </a:lvl1pPr>
          </a:lstStyle>
          <a:p>
            <a:r>
              <a:rPr lang="nl-BE" sz="2000" b="1" dirty="0">
                <a:solidFill>
                  <a:srgbClr val="A0C40C"/>
                </a:solidFill>
              </a:rPr>
              <a:t>Wat zit er achter die daling (2008-2017)?</a:t>
            </a:r>
          </a:p>
          <a:p>
            <a:r>
              <a:rPr lang="nl-BE" sz="700" b="1" dirty="0">
                <a:solidFill>
                  <a:srgbClr val="A0C40C"/>
                </a:solidFill>
              </a:rPr>
              <a:t> </a:t>
            </a:r>
          </a:p>
          <a:p>
            <a:pPr marL="800100" lvl="1" indent="-342900">
              <a:buFont typeface="+mj-lt"/>
              <a:buAutoNum type="arabicPeriod"/>
            </a:pPr>
            <a:r>
              <a:rPr lang="nl-BE" b="1" dirty="0">
                <a:solidFill>
                  <a:schemeClr val="tx1">
                    <a:lumMod val="75000"/>
                    <a:lumOff val="25000"/>
                  </a:schemeClr>
                </a:solidFill>
                <a:highlight>
                  <a:srgbClr val="FFFF00"/>
                </a:highlight>
              </a:rPr>
              <a:t>Minder energieverbruik</a:t>
            </a:r>
            <a:r>
              <a:rPr lang="nl-BE" b="1" dirty="0">
                <a:solidFill>
                  <a:schemeClr val="tx1">
                    <a:lumMod val="75000"/>
                    <a:lumOff val="25000"/>
                  </a:schemeClr>
                </a:solidFill>
              </a:rPr>
              <a:t>, algemeen door:</a:t>
            </a:r>
          </a:p>
          <a:p>
            <a:pPr marL="1200150" lvl="2" indent="-285750">
              <a:buFont typeface="Arial" panose="020B0604020202020204" pitchFamily="34" charset="0"/>
              <a:buChar char="•"/>
            </a:pPr>
            <a:r>
              <a:rPr lang="nl-BE" b="1" dirty="0">
                <a:solidFill>
                  <a:schemeClr val="tx1">
                    <a:lumMod val="75000"/>
                    <a:lumOff val="25000"/>
                  </a:schemeClr>
                </a:solidFill>
              </a:rPr>
              <a:t>Gemiddeld zachtere winters</a:t>
            </a:r>
          </a:p>
          <a:p>
            <a:pPr marL="1200150" lvl="2" indent="-285750">
              <a:buFont typeface="Arial" panose="020B0604020202020204" pitchFamily="34" charset="0"/>
              <a:buChar char="•"/>
            </a:pPr>
            <a:r>
              <a:rPr lang="nl-BE" b="1" dirty="0">
                <a:solidFill>
                  <a:schemeClr val="tx1">
                    <a:lumMod val="75000"/>
                    <a:lumOff val="25000"/>
                  </a:schemeClr>
                </a:solidFill>
              </a:rPr>
              <a:t>Renovaties van gebouwen</a:t>
            </a:r>
          </a:p>
          <a:p>
            <a:pPr marL="1200150" lvl="2" indent="-285750">
              <a:buFont typeface="Arial" panose="020B0604020202020204" pitchFamily="34" charset="0"/>
              <a:buChar char="•"/>
            </a:pPr>
            <a:r>
              <a:rPr lang="nl-BE" b="1" dirty="0">
                <a:solidFill>
                  <a:schemeClr val="tx1">
                    <a:lumMod val="75000"/>
                    <a:lumOff val="25000"/>
                  </a:schemeClr>
                </a:solidFill>
              </a:rPr>
              <a:t>Efficiëntere machines en installaties</a:t>
            </a:r>
          </a:p>
          <a:p>
            <a:pPr marL="1200150" lvl="2" indent="-285750">
              <a:buFont typeface="Arial" panose="020B0604020202020204" pitchFamily="34" charset="0"/>
              <a:buChar char="•"/>
            </a:pPr>
            <a:endParaRPr lang="nl-BE" b="1" dirty="0">
              <a:solidFill>
                <a:schemeClr val="tx1">
                  <a:lumMod val="75000"/>
                  <a:lumOff val="25000"/>
                </a:schemeClr>
              </a:solidFill>
            </a:endParaRPr>
          </a:p>
          <a:p>
            <a:pPr marL="800100" lvl="1" indent="-342900">
              <a:buFont typeface="+mj-lt"/>
              <a:buAutoNum type="arabicPeriod" startAt="2"/>
            </a:pPr>
            <a:r>
              <a:rPr lang="nl-BE" b="1" dirty="0">
                <a:solidFill>
                  <a:schemeClr val="tx1">
                    <a:lumMod val="75000"/>
                    <a:lumOff val="25000"/>
                  </a:schemeClr>
                </a:solidFill>
                <a:highlight>
                  <a:srgbClr val="FFFF00"/>
                </a:highlight>
              </a:rPr>
              <a:t>Kleiner aandeel fossiel</a:t>
            </a:r>
            <a:r>
              <a:rPr lang="nl-BE" b="1" dirty="0">
                <a:solidFill>
                  <a:schemeClr val="tx1">
                    <a:lumMod val="75000"/>
                    <a:lumOff val="25000"/>
                  </a:schemeClr>
                </a:solidFill>
              </a:rPr>
              <a:t>: stookolie, steenkool, diesel…</a:t>
            </a:r>
            <a:br>
              <a:rPr lang="nl-BE" b="1" dirty="0">
                <a:solidFill>
                  <a:schemeClr val="tx1">
                    <a:lumMod val="75000"/>
                    <a:lumOff val="25000"/>
                  </a:schemeClr>
                </a:solidFill>
              </a:rPr>
            </a:br>
            <a:endParaRPr lang="nl-BE" b="1" dirty="0">
              <a:solidFill>
                <a:schemeClr val="tx1">
                  <a:lumMod val="75000"/>
                  <a:lumOff val="25000"/>
                </a:schemeClr>
              </a:solidFill>
            </a:endParaRPr>
          </a:p>
          <a:p>
            <a:pPr marL="800100" lvl="1" indent="-342900">
              <a:buFont typeface="+mj-lt"/>
              <a:buAutoNum type="arabicPeriod" startAt="2"/>
            </a:pPr>
            <a:r>
              <a:rPr lang="nl-BE" b="1" dirty="0">
                <a:solidFill>
                  <a:schemeClr val="tx1">
                    <a:lumMod val="75000"/>
                    <a:lumOff val="25000"/>
                  </a:schemeClr>
                </a:solidFill>
                <a:highlight>
                  <a:srgbClr val="FFFF00"/>
                </a:highlight>
              </a:rPr>
              <a:t>Groenere elektriciteitsproductie</a:t>
            </a:r>
            <a:r>
              <a:rPr lang="nl-BE" b="1" dirty="0">
                <a:solidFill>
                  <a:schemeClr val="tx1">
                    <a:lumMod val="75000"/>
                    <a:lumOff val="25000"/>
                  </a:schemeClr>
                </a:solidFill>
              </a:rPr>
              <a:t>:</a:t>
            </a:r>
          </a:p>
          <a:p>
            <a:pPr marL="1257300" lvl="2" indent="-342900">
              <a:buFont typeface="Arial" panose="020B0604020202020204" pitchFamily="34" charset="0"/>
              <a:buChar char="•"/>
            </a:pPr>
            <a:r>
              <a:rPr lang="nl-BE" b="1" dirty="0">
                <a:solidFill>
                  <a:schemeClr val="tx1">
                    <a:lumMod val="75000"/>
                    <a:lumOff val="25000"/>
                  </a:schemeClr>
                </a:solidFill>
              </a:rPr>
              <a:t>Zon (elektrisch en thermisch)</a:t>
            </a:r>
          </a:p>
          <a:p>
            <a:pPr marL="1257300" lvl="2" indent="-342900">
              <a:buFont typeface="Arial" panose="020B0604020202020204" pitchFamily="34" charset="0"/>
              <a:buChar char="•"/>
            </a:pPr>
            <a:r>
              <a:rPr lang="nl-BE" b="1" dirty="0">
                <a:solidFill>
                  <a:schemeClr val="tx1">
                    <a:lumMod val="75000"/>
                    <a:lumOff val="25000"/>
                  </a:schemeClr>
                </a:solidFill>
              </a:rPr>
              <a:t>Wind</a:t>
            </a:r>
          </a:p>
          <a:p>
            <a:pPr marL="1257300" lvl="2" indent="-342900">
              <a:buFont typeface="Arial" panose="020B0604020202020204" pitchFamily="34" charset="0"/>
              <a:buChar char="•"/>
            </a:pPr>
            <a:r>
              <a:rPr lang="nl-BE" b="1" dirty="0">
                <a:solidFill>
                  <a:schemeClr val="tx1">
                    <a:lumMod val="75000"/>
                    <a:lumOff val="25000"/>
                  </a:schemeClr>
                </a:solidFill>
              </a:rPr>
              <a:t>Geothermie</a:t>
            </a:r>
          </a:p>
          <a:p>
            <a:pPr marL="1257300" lvl="2" indent="-342900">
              <a:buFont typeface="Arial" panose="020B0604020202020204" pitchFamily="34" charset="0"/>
              <a:buChar char="•"/>
            </a:pPr>
            <a:r>
              <a:rPr lang="nl-BE" b="1" dirty="0">
                <a:solidFill>
                  <a:schemeClr val="tx1">
                    <a:lumMod val="75000"/>
                    <a:lumOff val="25000"/>
                  </a:schemeClr>
                </a:solidFill>
              </a:rPr>
              <a:t>Biomassa</a:t>
            </a:r>
          </a:p>
          <a:p>
            <a:pPr marL="1257300" lvl="2" indent="-342900">
              <a:buFont typeface="Arial" panose="020B0604020202020204" pitchFamily="34" charset="0"/>
              <a:buChar char="•"/>
            </a:pPr>
            <a:r>
              <a:rPr lang="nl-BE" b="1" dirty="0">
                <a:solidFill>
                  <a:schemeClr val="tx1">
                    <a:lumMod val="75000"/>
                    <a:lumOff val="25000"/>
                  </a:schemeClr>
                </a:solidFill>
              </a:rPr>
              <a:t>Water</a:t>
            </a:r>
          </a:p>
          <a:p>
            <a:pPr marL="742950" lvl="1" indent="-285750">
              <a:buFont typeface="Arial" panose="020B0604020202020204" pitchFamily="34" charset="0"/>
              <a:buChar char="•"/>
            </a:pPr>
            <a:endParaRPr lang="nl-BE" b="1" dirty="0">
              <a:solidFill>
                <a:schemeClr val="tx1">
                  <a:lumMod val="75000"/>
                  <a:lumOff val="25000"/>
                </a:schemeClr>
              </a:solidFill>
            </a:endParaRPr>
          </a:p>
          <a:p>
            <a:pPr marL="742950" lvl="1" indent="-285750">
              <a:buFont typeface="Arial" panose="020B0604020202020204" pitchFamily="34" charset="0"/>
              <a:buChar char="•"/>
            </a:pPr>
            <a:endParaRPr lang="nl-BE" b="1" dirty="0">
              <a:solidFill>
                <a:srgbClr val="A0C40C"/>
              </a:solidFill>
            </a:endParaRPr>
          </a:p>
        </p:txBody>
      </p:sp>
      <p:pic>
        <p:nvPicPr>
          <p:cNvPr id="9" name="Afbeelding 8"/>
          <p:cNvPicPr>
            <a:picLocks noChangeAspect="1"/>
          </p:cNvPicPr>
          <p:nvPr/>
        </p:nvPicPr>
        <p:blipFill rotWithShape="1">
          <a:blip r:embed="rId3">
            <a:clrChange>
              <a:clrFrom>
                <a:srgbClr val="F2F2F2"/>
              </a:clrFrom>
              <a:clrTo>
                <a:srgbClr val="F2F2F2">
                  <a:alpha val="0"/>
                </a:srgbClr>
              </a:clrTo>
            </a:clrChange>
            <a:extLst>
              <a:ext uri="{28A0092B-C50C-407E-A947-70E740481C1C}">
                <a14:useLocalDpi xmlns:a14="http://schemas.microsoft.com/office/drawing/2010/main" val="0"/>
              </a:ext>
            </a:extLst>
          </a:blip>
          <a:srcRect l="20000" t="36409" r="67949" b="36368"/>
          <a:stretch/>
        </p:blipFill>
        <p:spPr>
          <a:xfrm>
            <a:off x="200648" y="4488423"/>
            <a:ext cx="342377" cy="578882"/>
          </a:xfrm>
          <a:prstGeom prst="rect">
            <a:avLst/>
          </a:prstGeom>
          <a:noFill/>
          <a:ln>
            <a:noFill/>
          </a:ln>
        </p:spPr>
      </p:pic>
      <p:pic>
        <p:nvPicPr>
          <p:cNvPr id="12" name="Afbeelding 11">
            <a:extLst>
              <a:ext uri="{FF2B5EF4-FFF2-40B4-BE49-F238E27FC236}">
                <a16:creationId xmlns:a16="http://schemas.microsoft.com/office/drawing/2014/main" id="{6B938C1F-ED35-40EC-9FA2-A0E86B1F0573}"/>
              </a:ext>
            </a:extLst>
          </p:cNvPr>
          <p:cNvPicPr>
            <a:picLocks noChangeAspect="1"/>
          </p:cNvPicPr>
          <p:nvPr/>
        </p:nvPicPr>
        <p:blipFill>
          <a:blip r:embed="rId4"/>
          <a:stretch>
            <a:fillRect/>
          </a:stretch>
        </p:blipFill>
        <p:spPr>
          <a:xfrm>
            <a:off x="7056276" y="15155"/>
            <a:ext cx="2088232" cy="874022"/>
          </a:xfrm>
          <a:prstGeom prst="rect">
            <a:avLst/>
          </a:prstGeom>
        </p:spPr>
      </p:pic>
    </p:spTree>
    <p:extLst>
      <p:ext uri="{BB962C8B-B14F-4D97-AF65-F5344CB8AC3E}">
        <p14:creationId xmlns:p14="http://schemas.microsoft.com/office/powerpoint/2010/main" val="2151741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AD286DC6-A725-4C40-884A-FC1FC8A153F5}"/>
              </a:ext>
            </a:extLst>
          </p:cNvPr>
          <p:cNvPicPr>
            <a:picLocks noChangeAspect="1"/>
          </p:cNvPicPr>
          <p:nvPr/>
        </p:nvPicPr>
        <p:blipFill>
          <a:blip r:embed="rId3"/>
          <a:stretch>
            <a:fillRect/>
          </a:stretch>
        </p:blipFill>
        <p:spPr>
          <a:xfrm>
            <a:off x="-5750" y="856746"/>
            <a:ext cx="8770203" cy="3456967"/>
          </a:xfrm>
          <a:prstGeom prst="rect">
            <a:avLst/>
          </a:prstGeom>
        </p:spPr>
      </p:pic>
      <p:sp>
        <p:nvSpPr>
          <p:cNvPr id="5" name="Rechthoek 4">
            <a:extLst>
              <a:ext uri="{FF2B5EF4-FFF2-40B4-BE49-F238E27FC236}">
                <a16:creationId xmlns:a16="http://schemas.microsoft.com/office/drawing/2014/main" id="{BC21FC5B-545B-470A-898F-0B1E277FA8FB}"/>
              </a:ext>
            </a:extLst>
          </p:cNvPr>
          <p:cNvSpPr/>
          <p:nvPr/>
        </p:nvSpPr>
        <p:spPr>
          <a:xfrm>
            <a:off x="0" y="4371950"/>
            <a:ext cx="9144000" cy="7715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jdelijke aanduiding voor voettekst 2"/>
          <p:cNvSpPr txBox="1">
            <a:spLocks/>
          </p:cNvSpPr>
          <p:nvPr/>
        </p:nvSpPr>
        <p:spPr>
          <a:xfrm>
            <a:off x="6768244" y="4869655"/>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sp>
        <p:nvSpPr>
          <p:cNvPr id="6" name="Tekstvak 5"/>
          <p:cNvSpPr txBox="1"/>
          <p:nvPr/>
        </p:nvSpPr>
        <p:spPr>
          <a:xfrm>
            <a:off x="638558" y="152780"/>
            <a:ext cx="8325930" cy="1223412"/>
          </a:xfrm>
          <a:prstGeom prst="rect">
            <a:avLst/>
          </a:prstGeom>
          <a:noFill/>
        </p:spPr>
        <p:txBody>
          <a:bodyPr wrap="square" rtlCol="0">
            <a:spAutoFit/>
          </a:bodyPr>
          <a:lstStyle>
            <a:defPPr>
              <a:defRPr lang="nl-BE"/>
            </a:defPPr>
            <a:lvl1pPr>
              <a:lnSpc>
                <a:spcPct val="150000"/>
              </a:lnSpc>
              <a:defRPr>
                <a:latin typeface="Century Gothic" pitchFamily="34" charset="0"/>
              </a:defRPr>
            </a:lvl1pPr>
          </a:lstStyle>
          <a:p>
            <a:r>
              <a:rPr lang="nl-BE" sz="1900" b="1" u="sng" dirty="0">
                <a:solidFill>
                  <a:srgbClr val="A0C40C"/>
                </a:solidFill>
              </a:rPr>
              <a:t>1. Minder energieverbruik </a:t>
            </a:r>
            <a:r>
              <a:rPr lang="nl-BE" sz="1900" b="1" dirty="0">
                <a:solidFill>
                  <a:srgbClr val="A0C40C"/>
                </a:solidFill>
              </a:rPr>
              <a:t>(2008-2017)</a:t>
            </a:r>
          </a:p>
          <a:p>
            <a:endParaRPr lang="nl-BE" b="1" dirty="0">
              <a:solidFill>
                <a:srgbClr val="A0C40C"/>
              </a:solidFill>
            </a:endParaRPr>
          </a:p>
          <a:p>
            <a:pPr lvl="2"/>
            <a:endParaRPr lang="nl-BE" b="1" dirty="0">
              <a:solidFill>
                <a:schemeClr val="tx1">
                  <a:lumMod val="75000"/>
                  <a:lumOff val="25000"/>
                </a:schemeClr>
              </a:solidFill>
            </a:endParaRPr>
          </a:p>
        </p:txBody>
      </p:sp>
      <p:pic>
        <p:nvPicPr>
          <p:cNvPr id="9" name="Afbeelding 8"/>
          <p:cNvPicPr>
            <a:picLocks noChangeAspect="1"/>
          </p:cNvPicPr>
          <p:nvPr/>
        </p:nvPicPr>
        <p:blipFill rotWithShape="1">
          <a:blip r:embed="rId4">
            <a:clrChange>
              <a:clrFrom>
                <a:srgbClr val="F2F2F2"/>
              </a:clrFrom>
              <a:clrTo>
                <a:srgbClr val="F2F2F2">
                  <a:alpha val="0"/>
                </a:srgbClr>
              </a:clrTo>
            </a:clrChange>
            <a:extLst>
              <a:ext uri="{28A0092B-C50C-407E-A947-70E740481C1C}">
                <a14:useLocalDpi xmlns:a14="http://schemas.microsoft.com/office/drawing/2010/main" val="0"/>
              </a:ext>
            </a:extLst>
          </a:blip>
          <a:srcRect l="20000" t="36409" r="67949" b="36368"/>
          <a:stretch/>
        </p:blipFill>
        <p:spPr>
          <a:xfrm>
            <a:off x="200648" y="4488423"/>
            <a:ext cx="342377" cy="578882"/>
          </a:xfrm>
          <a:prstGeom prst="rect">
            <a:avLst/>
          </a:prstGeom>
          <a:noFill/>
          <a:ln>
            <a:noFill/>
          </a:ln>
        </p:spPr>
      </p:pic>
      <p:pic>
        <p:nvPicPr>
          <p:cNvPr id="12" name="Afbeelding 11">
            <a:extLst>
              <a:ext uri="{FF2B5EF4-FFF2-40B4-BE49-F238E27FC236}">
                <a16:creationId xmlns:a16="http://schemas.microsoft.com/office/drawing/2014/main" id="{6B938C1F-ED35-40EC-9FA2-A0E86B1F0573}"/>
              </a:ext>
            </a:extLst>
          </p:cNvPr>
          <p:cNvPicPr>
            <a:picLocks noChangeAspect="1"/>
          </p:cNvPicPr>
          <p:nvPr/>
        </p:nvPicPr>
        <p:blipFill>
          <a:blip r:embed="rId5"/>
          <a:stretch>
            <a:fillRect/>
          </a:stretch>
        </p:blipFill>
        <p:spPr>
          <a:xfrm>
            <a:off x="7056276" y="15155"/>
            <a:ext cx="2088232" cy="874022"/>
          </a:xfrm>
          <a:prstGeom prst="rect">
            <a:avLst/>
          </a:prstGeom>
        </p:spPr>
      </p:pic>
      <p:cxnSp>
        <p:nvCxnSpPr>
          <p:cNvPr id="10" name="Rechte verbindingslijn 9">
            <a:extLst>
              <a:ext uri="{FF2B5EF4-FFF2-40B4-BE49-F238E27FC236}">
                <a16:creationId xmlns:a16="http://schemas.microsoft.com/office/drawing/2014/main" id="{BE68407A-F0E0-4E9D-AE9A-9F8D5203D50B}"/>
              </a:ext>
            </a:extLst>
          </p:cNvPr>
          <p:cNvCxnSpPr>
            <a:cxnSpLocks/>
          </p:cNvCxnSpPr>
          <p:nvPr/>
        </p:nvCxnSpPr>
        <p:spPr>
          <a:xfrm>
            <a:off x="2879812" y="1615494"/>
            <a:ext cx="5148572" cy="9216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ekstvak 10">
            <a:extLst>
              <a:ext uri="{FF2B5EF4-FFF2-40B4-BE49-F238E27FC236}">
                <a16:creationId xmlns:a16="http://schemas.microsoft.com/office/drawing/2014/main" id="{7E2CA758-8BD6-4A8A-A723-71DA66160B37}"/>
              </a:ext>
            </a:extLst>
          </p:cNvPr>
          <p:cNvSpPr txBox="1"/>
          <p:nvPr/>
        </p:nvSpPr>
        <p:spPr>
          <a:xfrm>
            <a:off x="7632340" y="1196330"/>
            <a:ext cx="720080" cy="369332"/>
          </a:xfrm>
          <a:prstGeom prst="rect">
            <a:avLst/>
          </a:prstGeom>
          <a:noFill/>
        </p:spPr>
        <p:txBody>
          <a:bodyPr wrap="square" rtlCol="0">
            <a:spAutoFit/>
          </a:bodyPr>
          <a:lstStyle/>
          <a:p>
            <a:r>
              <a:rPr lang="nl-BE" b="1" dirty="0">
                <a:solidFill>
                  <a:srgbClr val="C00000"/>
                </a:solidFill>
              </a:rPr>
              <a:t>- 4%</a:t>
            </a:r>
          </a:p>
        </p:txBody>
      </p:sp>
    </p:spTree>
    <p:extLst>
      <p:ext uri="{BB962C8B-B14F-4D97-AF65-F5344CB8AC3E}">
        <p14:creationId xmlns:p14="http://schemas.microsoft.com/office/powerpoint/2010/main" val="2769757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C21FC5B-545B-470A-898F-0B1E277FA8FB}"/>
              </a:ext>
            </a:extLst>
          </p:cNvPr>
          <p:cNvSpPr/>
          <p:nvPr/>
        </p:nvSpPr>
        <p:spPr>
          <a:xfrm>
            <a:off x="0" y="4371950"/>
            <a:ext cx="9144000" cy="7715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jdelijke aanduiding voor voettekst 2"/>
          <p:cNvSpPr txBox="1">
            <a:spLocks/>
          </p:cNvSpPr>
          <p:nvPr/>
        </p:nvSpPr>
        <p:spPr>
          <a:xfrm>
            <a:off x="6768244" y="4869655"/>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sp>
        <p:nvSpPr>
          <p:cNvPr id="6" name="Tekstvak 5"/>
          <p:cNvSpPr txBox="1"/>
          <p:nvPr/>
        </p:nvSpPr>
        <p:spPr>
          <a:xfrm>
            <a:off x="638558" y="152780"/>
            <a:ext cx="8325930" cy="3839513"/>
          </a:xfrm>
          <a:prstGeom prst="rect">
            <a:avLst/>
          </a:prstGeom>
          <a:noFill/>
        </p:spPr>
        <p:txBody>
          <a:bodyPr wrap="square" rtlCol="0">
            <a:spAutoFit/>
          </a:bodyPr>
          <a:lstStyle>
            <a:defPPr>
              <a:defRPr lang="nl-BE"/>
            </a:defPPr>
            <a:lvl1pPr>
              <a:lnSpc>
                <a:spcPct val="150000"/>
              </a:lnSpc>
              <a:defRPr>
                <a:latin typeface="Century Gothic" pitchFamily="34" charset="0"/>
              </a:defRPr>
            </a:lvl1pPr>
          </a:lstStyle>
          <a:p>
            <a:r>
              <a:rPr lang="nl-BE" sz="1900" b="1" u="sng" dirty="0">
                <a:solidFill>
                  <a:srgbClr val="A0C40C"/>
                </a:solidFill>
              </a:rPr>
              <a:t>1. Minder energieverbruik </a:t>
            </a:r>
            <a:r>
              <a:rPr lang="nl-BE" sz="1900" b="1" dirty="0">
                <a:solidFill>
                  <a:srgbClr val="A0C40C"/>
                </a:solidFill>
              </a:rPr>
              <a:t>(2008-2017)</a:t>
            </a:r>
          </a:p>
          <a:p>
            <a:endParaRPr lang="nl-BE" b="1" dirty="0">
              <a:solidFill>
                <a:srgbClr val="A0C40C"/>
              </a:solidFill>
            </a:endParaRPr>
          </a:p>
          <a:p>
            <a:r>
              <a:rPr lang="nl-BE" sz="2000" b="1" dirty="0">
                <a:solidFill>
                  <a:schemeClr val="tx1">
                    <a:lumMod val="75000"/>
                    <a:lumOff val="25000"/>
                  </a:schemeClr>
                </a:solidFill>
              </a:rPr>
              <a:t>Het energieverbruik nam niet gelijk af </a:t>
            </a:r>
            <a:r>
              <a:rPr lang="nl-BE" sz="2000" b="1" dirty="0">
                <a:solidFill>
                  <a:srgbClr val="103315"/>
                </a:solidFill>
              </a:rPr>
              <a:t>over alle sectoren:</a:t>
            </a:r>
            <a:endParaRPr lang="nl-BE" sz="2000" b="1" dirty="0">
              <a:solidFill>
                <a:schemeClr val="tx1">
                  <a:lumMod val="75000"/>
                  <a:lumOff val="25000"/>
                </a:schemeClr>
              </a:solidFill>
            </a:endParaRPr>
          </a:p>
          <a:p>
            <a:pPr marL="1200150" lvl="2" indent="-285750">
              <a:buFont typeface="Arial" panose="020B0604020202020204" pitchFamily="34" charset="0"/>
              <a:buChar char="•"/>
            </a:pPr>
            <a:r>
              <a:rPr lang="nl-BE" sz="2000" b="1" dirty="0">
                <a:solidFill>
                  <a:schemeClr val="tx1">
                    <a:lumMod val="75000"/>
                    <a:lumOff val="25000"/>
                  </a:schemeClr>
                </a:solidFill>
              </a:rPr>
              <a:t>Openbaar vervoer: </a:t>
            </a:r>
            <a:r>
              <a:rPr lang="nl-BE" sz="2000" b="1" dirty="0">
                <a:solidFill>
                  <a:srgbClr val="A0C40C"/>
                </a:solidFill>
              </a:rPr>
              <a:t>- 17% </a:t>
            </a:r>
          </a:p>
          <a:p>
            <a:pPr marL="1200150" lvl="2" indent="-285750">
              <a:buFont typeface="Arial" panose="020B0604020202020204" pitchFamily="34" charset="0"/>
              <a:buChar char="•"/>
            </a:pPr>
            <a:r>
              <a:rPr lang="nl-BE" sz="2000" b="1" dirty="0">
                <a:solidFill>
                  <a:schemeClr val="tx1">
                    <a:lumMod val="75000"/>
                    <a:lumOff val="25000"/>
                  </a:schemeClr>
                </a:solidFill>
              </a:rPr>
              <a:t>Landbouw: </a:t>
            </a:r>
            <a:r>
              <a:rPr lang="nl-BE" sz="2000" b="1" dirty="0">
                <a:solidFill>
                  <a:srgbClr val="A0C40C"/>
                </a:solidFill>
              </a:rPr>
              <a:t>- 15% </a:t>
            </a:r>
          </a:p>
          <a:p>
            <a:pPr marL="1200150" lvl="2" indent="-285750">
              <a:buFont typeface="Arial" panose="020B0604020202020204" pitchFamily="34" charset="0"/>
              <a:buChar char="•"/>
            </a:pPr>
            <a:r>
              <a:rPr lang="nl-BE" sz="2000" b="1" dirty="0">
                <a:solidFill>
                  <a:schemeClr val="tx1">
                    <a:lumMod val="75000"/>
                    <a:lumOff val="25000"/>
                  </a:schemeClr>
                </a:solidFill>
              </a:rPr>
              <a:t>Industrie: </a:t>
            </a:r>
            <a:r>
              <a:rPr lang="nl-BE" sz="2000" b="1" dirty="0">
                <a:solidFill>
                  <a:srgbClr val="A0C40C"/>
                </a:solidFill>
              </a:rPr>
              <a:t>- 15% </a:t>
            </a:r>
          </a:p>
          <a:p>
            <a:pPr marL="1200150" lvl="2" indent="-285750">
              <a:buFont typeface="Arial" panose="020B0604020202020204" pitchFamily="34" charset="0"/>
              <a:buChar char="•"/>
            </a:pPr>
            <a:r>
              <a:rPr lang="nl-BE" sz="2000" b="1" dirty="0">
                <a:solidFill>
                  <a:schemeClr val="tx1">
                    <a:lumMod val="75000"/>
                    <a:lumOff val="25000"/>
                  </a:schemeClr>
                </a:solidFill>
              </a:rPr>
              <a:t>Huishoudens: </a:t>
            </a:r>
            <a:r>
              <a:rPr lang="nl-BE" sz="2000" b="1" dirty="0">
                <a:solidFill>
                  <a:srgbClr val="A0C40C"/>
                </a:solidFill>
              </a:rPr>
              <a:t>- 12%</a:t>
            </a:r>
          </a:p>
          <a:p>
            <a:pPr marL="1200150" lvl="2" indent="-285750">
              <a:buFont typeface="Arial" panose="020B0604020202020204" pitchFamily="34" charset="0"/>
              <a:buChar char="•"/>
            </a:pPr>
            <a:r>
              <a:rPr lang="nl-BE" sz="2000" b="1" dirty="0">
                <a:solidFill>
                  <a:schemeClr val="tx1">
                    <a:lumMod val="75000"/>
                    <a:lumOff val="25000"/>
                  </a:schemeClr>
                </a:solidFill>
              </a:rPr>
              <a:t>Openbare verlichting: </a:t>
            </a:r>
            <a:r>
              <a:rPr lang="nl-BE" sz="2000" b="1" dirty="0">
                <a:solidFill>
                  <a:srgbClr val="A0C40C"/>
                </a:solidFill>
              </a:rPr>
              <a:t>- 6%</a:t>
            </a:r>
            <a:r>
              <a:rPr lang="nl-BE" sz="2000" b="1" dirty="0">
                <a:solidFill>
                  <a:schemeClr val="tx1">
                    <a:lumMod val="75000"/>
                    <a:lumOff val="25000"/>
                  </a:schemeClr>
                </a:solidFill>
              </a:rPr>
              <a:t> </a:t>
            </a:r>
          </a:p>
          <a:p>
            <a:pPr marL="1200150" lvl="2" indent="-285750">
              <a:buFont typeface="Arial" panose="020B0604020202020204" pitchFamily="34" charset="0"/>
              <a:buChar char="•"/>
            </a:pPr>
            <a:r>
              <a:rPr lang="nl-BE" sz="2000" b="1" dirty="0">
                <a:solidFill>
                  <a:schemeClr val="tx1">
                    <a:lumMod val="75000"/>
                    <a:lumOff val="25000"/>
                  </a:schemeClr>
                </a:solidFill>
              </a:rPr>
              <a:t>Tertiaire sector: </a:t>
            </a:r>
            <a:r>
              <a:rPr lang="nl-BE" sz="2000" b="1" dirty="0">
                <a:solidFill>
                  <a:srgbClr val="FF0000"/>
                </a:solidFill>
              </a:rPr>
              <a:t>+ 12% </a:t>
            </a:r>
          </a:p>
          <a:p>
            <a:pPr marL="1200150" lvl="2" indent="-285750">
              <a:buFont typeface="Arial" panose="020B0604020202020204" pitchFamily="34" charset="0"/>
              <a:buChar char="•"/>
            </a:pPr>
            <a:r>
              <a:rPr lang="nl-BE" sz="2000" b="1" dirty="0">
                <a:solidFill>
                  <a:schemeClr val="tx1">
                    <a:lumMod val="75000"/>
                    <a:lumOff val="25000"/>
                  </a:schemeClr>
                </a:solidFill>
              </a:rPr>
              <a:t>Commercieel en particulier vervoer: </a:t>
            </a:r>
            <a:r>
              <a:rPr lang="nl-BE" sz="2000" b="1" dirty="0">
                <a:solidFill>
                  <a:srgbClr val="FF0000"/>
                </a:solidFill>
              </a:rPr>
              <a:t>+ 10%</a:t>
            </a:r>
          </a:p>
          <a:p>
            <a:pPr lvl="2"/>
            <a:endParaRPr lang="nl-BE" b="1" dirty="0">
              <a:solidFill>
                <a:schemeClr val="tx1">
                  <a:lumMod val="75000"/>
                  <a:lumOff val="25000"/>
                </a:schemeClr>
              </a:solidFill>
            </a:endParaRPr>
          </a:p>
        </p:txBody>
      </p:sp>
      <p:pic>
        <p:nvPicPr>
          <p:cNvPr id="9" name="Afbeelding 8"/>
          <p:cNvPicPr>
            <a:picLocks noChangeAspect="1"/>
          </p:cNvPicPr>
          <p:nvPr/>
        </p:nvPicPr>
        <p:blipFill rotWithShape="1">
          <a:blip r:embed="rId3">
            <a:clrChange>
              <a:clrFrom>
                <a:srgbClr val="F2F2F2"/>
              </a:clrFrom>
              <a:clrTo>
                <a:srgbClr val="F2F2F2">
                  <a:alpha val="0"/>
                </a:srgbClr>
              </a:clrTo>
            </a:clrChange>
            <a:extLst>
              <a:ext uri="{28A0092B-C50C-407E-A947-70E740481C1C}">
                <a14:useLocalDpi xmlns:a14="http://schemas.microsoft.com/office/drawing/2010/main" val="0"/>
              </a:ext>
            </a:extLst>
          </a:blip>
          <a:srcRect l="20000" t="36409" r="67949" b="36368"/>
          <a:stretch/>
        </p:blipFill>
        <p:spPr>
          <a:xfrm>
            <a:off x="200648" y="4488423"/>
            <a:ext cx="342377" cy="578882"/>
          </a:xfrm>
          <a:prstGeom prst="rect">
            <a:avLst/>
          </a:prstGeom>
          <a:noFill/>
          <a:ln>
            <a:noFill/>
          </a:ln>
        </p:spPr>
      </p:pic>
      <p:pic>
        <p:nvPicPr>
          <p:cNvPr id="12" name="Afbeelding 11">
            <a:extLst>
              <a:ext uri="{FF2B5EF4-FFF2-40B4-BE49-F238E27FC236}">
                <a16:creationId xmlns:a16="http://schemas.microsoft.com/office/drawing/2014/main" id="{6B938C1F-ED35-40EC-9FA2-A0E86B1F0573}"/>
              </a:ext>
            </a:extLst>
          </p:cNvPr>
          <p:cNvPicPr>
            <a:picLocks noChangeAspect="1"/>
          </p:cNvPicPr>
          <p:nvPr/>
        </p:nvPicPr>
        <p:blipFill>
          <a:blip r:embed="rId4"/>
          <a:stretch>
            <a:fillRect/>
          </a:stretch>
        </p:blipFill>
        <p:spPr>
          <a:xfrm>
            <a:off x="7056276" y="15155"/>
            <a:ext cx="2088232" cy="874022"/>
          </a:xfrm>
          <a:prstGeom prst="rect">
            <a:avLst/>
          </a:prstGeom>
        </p:spPr>
      </p:pic>
    </p:spTree>
    <p:extLst>
      <p:ext uri="{BB962C8B-B14F-4D97-AF65-F5344CB8AC3E}">
        <p14:creationId xmlns:p14="http://schemas.microsoft.com/office/powerpoint/2010/main" val="1852332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C21FC5B-545B-470A-898F-0B1E277FA8FB}"/>
              </a:ext>
            </a:extLst>
          </p:cNvPr>
          <p:cNvSpPr/>
          <p:nvPr/>
        </p:nvSpPr>
        <p:spPr>
          <a:xfrm>
            <a:off x="0" y="4371950"/>
            <a:ext cx="9144000" cy="7715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jdelijke aanduiding voor voettekst 2"/>
          <p:cNvSpPr txBox="1">
            <a:spLocks/>
          </p:cNvSpPr>
          <p:nvPr/>
        </p:nvSpPr>
        <p:spPr>
          <a:xfrm>
            <a:off x="6768244" y="4869655"/>
            <a:ext cx="2895600" cy="273844"/>
          </a:xfrm>
          <a:prstGeom prst="rect">
            <a:avLst/>
          </a:prstGeom>
        </p:spPr>
        <p:txBody>
          <a:bodyPr vert="horz" lIns="91440" tIns="45720" rIns="91440" bIns="45720" rtlCol="0" anchor="ctr"/>
          <a:lstStyle>
            <a:defPPr>
              <a:defRPr lang="nl-B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rPr>
              <a:t>© Zero Emission Solutions</a:t>
            </a:r>
          </a:p>
        </p:txBody>
      </p:sp>
      <p:sp>
        <p:nvSpPr>
          <p:cNvPr id="6" name="Tekstvak 5"/>
          <p:cNvSpPr txBox="1"/>
          <p:nvPr/>
        </p:nvSpPr>
        <p:spPr>
          <a:xfrm>
            <a:off x="280090" y="339502"/>
            <a:ext cx="8583820" cy="2931572"/>
          </a:xfrm>
          <a:prstGeom prst="rect">
            <a:avLst/>
          </a:prstGeom>
          <a:noFill/>
        </p:spPr>
        <p:txBody>
          <a:bodyPr wrap="square" rtlCol="0">
            <a:spAutoFit/>
          </a:bodyPr>
          <a:lstStyle>
            <a:defPPr>
              <a:defRPr lang="nl-BE"/>
            </a:defPPr>
            <a:lvl1pPr>
              <a:lnSpc>
                <a:spcPct val="150000"/>
              </a:lnSpc>
              <a:defRPr>
                <a:latin typeface="Century Gothic" pitchFamily="34" charset="0"/>
              </a:defRPr>
            </a:lvl1pPr>
          </a:lstStyle>
          <a:p>
            <a:r>
              <a:rPr lang="nl-BE" sz="1900" b="1" u="sng" dirty="0">
                <a:solidFill>
                  <a:srgbClr val="A0C40C"/>
                </a:solidFill>
              </a:rPr>
              <a:t>2. Kleiner aandeel fossiel</a:t>
            </a:r>
            <a:r>
              <a:rPr lang="nl-BE" sz="1900" b="1" dirty="0">
                <a:solidFill>
                  <a:srgbClr val="A0C40C"/>
                </a:solidFill>
              </a:rPr>
              <a:t> (opgelet: 20</a:t>
            </a:r>
            <a:r>
              <a:rPr lang="nl-BE" sz="1900" b="1" u="sng" dirty="0">
                <a:solidFill>
                  <a:srgbClr val="A0C40C"/>
                </a:solidFill>
              </a:rPr>
              <a:t>11</a:t>
            </a:r>
            <a:r>
              <a:rPr lang="nl-BE" sz="1900" b="1" dirty="0">
                <a:solidFill>
                  <a:srgbClr val="A0C40C"/>
                </a:solidFill>
              </a:rPr>
              <a:t>-2017)</a:t>
            </a:r>
          </a:p>
          <a:p>
            <a:pPr lvl="2"/>
            <a:endParaRPr lang="nl-BE" b="1" dirty="0">
              <a:solidFill>
                <a:schemeClr val="tx1">
                  <a:lumMod val="75000"/>
                  <a:lumOff val="25000"/>
                </a:schemeClr>
              </a:solidFill>
            </a:endParaRPr>
          </a:p>
          <a:p>
            <a:pPr marL="800100" lvl="1" indent="-342900">
              <a:buFont typeface="Arial" panose="020B0604020202020204" pitchFamily="34" charset="0"/>
              <a:buChar char="•"/>
            </a:pPr>
            <a:r>
              <a:rPr lang="nl-BE" sz="2000" b="1" dirty="0">
                <a:solidFill>
                  <a:schemeClr val="tx1">
                    <a:lumMod val="75000"/>
                    <a:lumOff val="25000"/>
                  </a:schemeClr>
                </a:solidFill>
              </a:rPr>
              <a:t>Fossiele brandstoffen: </a:t>
            </a:r>
            <a:r>
              <a:rPr lang="nl-BE" sz="2000" b="1" dirty="0">
                <a:solidFill>
                  <a:srgbClr val="A0C40C"/>
                </a:solidFill>
              </a:rPr>
              <a:t>- 9%</a:t>
            </a:r>
          </a:p>
          <a:p>
            <a:pPr marL="1257300" lvl="2" indent="-342900">
              <a:buFont typeface="Arial" panose="020B0604020202020204" pitchFamily="34" charset="0"/>
              <a:buChar char="•"/>
            </a:pPr>
            <a:r>
              <a:rPr lang="nl-BE" sz="2000" b="1" dirty="0">
                <a:solidFill>
                  <a:schemeClr val="tx1">
                    <a:lumMod val="75000"/>
                    <a:lumOff val="25000"/>
                  </a:schemeClr>
                </a:solidFill>
              </a:rPr>
              <a:t>Stookolie: </a:t>
            </a:r>
            <a:r>
              <a:rPr lang="nl-BE" sz="2000" b="1" dirty="0">
                <a:solidFill>
                  <a:srgbClr val="A0C40C"/>
                </a:solidFill>
              </a:rPr>
              <a:t>- 44%</a:t>
            </a:r>
          </a:p>
          <a:p>
            <a:pPr marL="1257300" lvl="2" indent="-342900">
              <a:buFont typeface="Arial" panose="020B0604020202020204" pitchFamily="34" charset="0"/>
              <a:buChar char="•"/>
            </a:pPr>
            <a:r>
              <a:rPr lang="nl-BE" sz="2000" b="1" dirty="0">
                <a:solidFill>
                  <a:schemeClr val="tx1">
                    <a:lumMod val="75000"/>
                    <a:lumOff val="25000"/>
                  </a:schemeClr>
                </a:solidFill>
              </a:rPr>
              <a:t>Steenkool: </a:t>
            </a:r>
            <a:r>
              <a:rPr lang="nl-BE" sz="2000" b="1" dirty="0">
                <a:solidFill>
                  <a:srgbClr val="A0C40C"/>
                </a:solidFill>
              </a:rPr>
              <a:t>- 45% </a:t>
            </a:r>
          </a:p>
          <a:p>
            <a:pPr marL="1257300" lvl="2" indent="-342900">
              <a:buFont typeface="Arial" panose="020B0604020202020204" pitchFamily="34" charset="0"/>
              <a:buChar char="•"/>
            </a:pPr>
            <a:r>
              <a:rPr lang="nl-BE" sz="2000" b="1" dirty="0">
                <a:solidFill>
                  <a:schemeClr val="tx1">
                    <a:lumMod val="75000"/>
                    <a:lumOff val="25000"/>
                  </a:schemeClr>
                </a:solidFill>
              </a:rPr>
              <a:t>Aardgas: </a:t>
            </a:r>
            <a:r>
              <a:rPr lang="nl-BE" sz="2000" b="1" dirty="0">
                <a:solidFill>
                  <a:srgbClr val="FF0000"/>
                </a:solidFill>
              </a:rPr>
              <a:t>+ 1% (wel minder CO</a:t>
            </a:r>
            <a:r>
              <a:rPr lang="nl-BE" sz="2000" b="1" baseline="-25000" dirty="0">
                <a:solidFill>
                  <a:srgbClr val="FF0000"/>
                </a:solidFill>
              </a:rPr>
              <a:t>2</a:t>
            </a:r>
            <a:r>
              <a:rPr lang="nl-BE" sz="2000" b="1" dirty="0">
                <a:solidFill>
                  <a:srgbClr val="FF0000"/>
                </a:solidFill>
              </a:rPr>
              <a:t>/kWh)</a:t>
            </a:r>
            <a:br>
              <a:rPr lang="nl-BE" sz="2000" b="1" dirty="0">
                <a:solidFill>
                  <a:srgbClr val="FF0000"/>
                </a:solidFill>
              </a:rPr>
            </a:br>
            <a:endParaRPr lang="nl-BE" sz="2000" b="1" dirty="0">
              <a:solidFill>
                <a:srgbClr val="FF0000"/>
              </a:solidFill>
            </a:endParaRPr>
          </a:p>
          <a:p>
            <a:pPr marL="800100" lvl="1" indent="-342900">
              <a:buFont typeface="Arial" panose="020B0604020202020204" pitchFamily="34" charset="0"/>
              <a:buChar char="•"/>
            </a:pPr>
            <a:r>
              <a:rPr lang="nl-BE" sz="2000" b="1" dirty="0">
                <a:solidFill>
                  <a:schemeClr val="tx1">
                    <a:lumMod val="75000"/>
                    <a:lumOff val="25000"/>
                  </a:schemeClr>
                </a:solidFill>
              </a:rPr>
              <a:t>Rechtstreeks verbruik hernieuwbare energie: </a:t>
            </a:r>
            <a:r>
              <a:rPr lang="nl-BE" sz="2000" b="1" dirty="0">
                <a:solidFill>
                  <a:srgbClr val="A0C40C"/>
                </a:solidFill>
              </a:rPr>
              <a:t>+ 49% </a:t>
            </a:r>
          </a:p>
          <a:p>
            <a:pPr marL="1200150" lvl="2" indent="-285750">
              <a:buFont typeface="Arial" panose="020B0604020202020204" pitchFamily="34" charset="0"/>
              <a:buChar char="•"/>
            </a:pPr>
            <a:endParaRPr lang="nl-BE" b="1" dirty="0">
              <a:solidFill>
                <a:srgbClr val="A0C40C"/>
              </a:solidFill>
            </a:endParaRPr>
          </a:p>
        </p:txBody>
      </p:sp>
      <p:pic>
        <p:nvPicPr>
          <p:cNvPr id="9" name="Afbeelding 8"/>
          <p:cNvPicPr>
            <a:picLocks noChangeAspect="1"/>
          </p:cNvPicPr>
          <p:nvPr/>
        </p:nvPicPr>
        <p:blipFill rotWithShape="1">
          <a:blip r:embed="rId3">
            <a:clrChange>
              <a:clrFrom>
                <a:srgbClr val="F2F2F2"/>
              </a:clrFrom>
              <a:clrTo>
                <a:srgbClr val="F2F2F2">
                  <a:alpha val="0"/>
                </a:srgbClr>
              </a:clrTo>
            </a:clrChange>
            <a:extLst>
              <a:ext uri="{28A0092B-C50C-407E-A947-70E740481C1C}">
                <a14:useLocalDpi xmlns:a14="http://schemas.microsoft.com/office/drawing/2010/main" val="0"/>
              </a:ext>
            </a:extLst>
          </a:blip>
          <a:srcRect l="20000" t="36409" r="67949" b="36368"/>
          <a:stretch/>
        </p:blipFill>
        <p:spPr>
          <a:xfrm>
            <a:off x="200648" y="4488423"/>
            <a:ext cx="342377" cy="578882"/>
          </a:xfrm>
          <a:prstGeom prst="rect">
            <a:avLst/>
          </a:prstGeom>
          <a:noFill/>
          <a:ln>
            <a:noFill/>
          </a:ln>
        </p:spPr>
      </p:pic>
      <p:pic>
        <p:nvPicPr>
          <p:cNvPr id="12" name="Afbeelding 11">
            <a:extLst>
              <a:ext uri="{FF2B5EF4-FFF2-40B4-BE49-F238E27FC236}">
                <a16:creationId xmlns:a16="http://schemas.microsoft.com/office/drawing/2014/main" id="{6B938C1F-ED35-40EC-9FA2-A0E86B1F0573}"/>
              </a:ext>
            </a:extLst>
          </p:cNvPr>
          <p:cNvPicPr>
            <a:picLocks noChangeAspect="1"/>
          </p:cNvPicPr>
          <p:nvPr/>
        </p:nvPicPr>
        <p:blipFill>
          <a:blip r:embed="rId4"/>
          <a:stretch>
            <a:fillRect/>
          </a:stretch>
        </p:blipFill>
        <p:spPr>
          <a:xfrm>
            <a:off x="7056276" y="15155"/>
            <a:ext cx="2088232" cy="874022"/>
          </a:xfrm>
          <a:prstGeom prst="rect">
            <a:avLst/>
          </a:prstGeom>
        </p:spPr>
      </p:pic>
    </p:spTree>
    <p:extLst>
      <p:ext uri="{BB962C8B-B14F-4D97-AF65-F5344CB8AC3E}">
        <p14:creationId xmlns:p14="http://schemas.microsoft.com/office/powerpoint/2010/main" val="138774377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B6D2479AC9D241BB2E7911BEA2E486" ma:contentTypeVersion="12" ma:contentTypeDescription="Een nieuw document maken." ma:contentTypeScope="" ma:versionID="9780ea0cf148717a12c3c8a7e09d1f62">
  <xsd:schema xmlns:xsd="http://www.w3.org/2001/XMLSchema" xmlns:xs="http://www.w3.org/2001/XMLSchema" xmlns:p="http://schemas.microsoft.com/office/2006/metadata/properties" xmlns:ns2="578460e5-3926-47a6-aa49-e9c36705b8c4" xmlns:ns3="a8cf6478-4bbf-4e41-9b46-caab73f741a6" targetNamespace="http://schemas.microsoft.com/office/2006/metadata/properties" ma:root="true" ma:fieldsID="1b19ab7150ed7fbf350ab3ddff39bdaa" ns2:_="" ns3:_="">
    <xsd:import namespace="578460e5-3926-47a6-aa49-e9c36705b8c4"/>
    <xsd:import namespace="a8cf6478-4bbf-4e41-9b46-caab73f741a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8460e5-3926-47a6-aa49-e9c36705b8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8cf6478-4bbf-4e41-9b46-caab73f741a6"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1AB543-AB0F-4FAE-B439-E881FB0745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8460e5-3926-47a6-aa49-e9c36705b8c4"/>
    <ds:schemaRef ds:uri="a8cf6478-4bbf-4e41-9b46-caab73f741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070E16-61B3-417B-8D7D-EE16E8F6E457}">
  <ds:schemaRefs>
    <ds:schemaRef ds:uri="http://schemas.microsoft.com/sharepoint/v3/contenttype/forms"/>
  </ds:schemaRefs>
</ds:datastoreItem>
</file>

<file path=customXml/itemProps3.xml><?xml version="1.0" encoding="utf-8"?>
<ds:datastoreItem xmlns:ds="http://schemas.openxmlformats.org/officeDocument/2006/customXml" ds:itemID="{7FB6A482-D651-4EAF-9D32-8124F0C8B152}">
  <ds:schemaRefs>
    <ds:schemaRef ds:uri="http://purl.org/dc/elements/1.1/"/>
    <ds:schemaRef ds:uri="http://schemas.microsoft.com/office/2006/metadata/properties"/>
    <ds:schemaRef ds:uri="http://schemas.microsoft.com/office/2006/documentManagement/types"/>
    <ds:schemaRef ds:uri="a8cf6478-4bbf-4e41-9b46-caab73f741a6"/>
    <ds:schemaRef ds:uri="http://purl.org/dc/terms/"/>
    <ds:schemaRef ds:uri="http://schemas.microsoft.com/office/infopath/2007/PartnerControls"/>
    <ds:schemaRef ds:uri="http://purl.org/dc/dcmitype/"/>
    <ds:schemaRef ds:uri="http://schemas.openxmlformats.org/package/2006/metadata/core-properties"/>
    <ds:schemaRef ds:uri="578460e5-3926-47a6-aa49-e9c36705b8c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36022</TotalTime>
  <Words>1543</Words>
  <Application>Microsoft Office PowerPoint</Application>
  <PresentationFormat>Diavoorstelling (16:9)</PresentationFormat>
  <Paragraphs>134</Paragraphs>
  <Slides>14</Slides>
  <Notes>11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Century Gothic</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Alex</dc:creator>
  <cp:lastModifiedBy>Alex Polfliet</cp:lastModifiedBy>
  <cp:revision>863</cp:revision>
  <cp:lastPrinted>2015-06-15T06:55:51Z</cp:lastPrinted>
  <dcterms:created xsi:type="dcterms:W3CDTF">2011-02-11T14:31:35Z</dcterms:created>
  <dcterms:modified xsi:type="dcterms:W3CDTF">2020-11-25T16:41:05Z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0x0101002CB6D2479AC9D241BB2E7911BEA2E486</vt:lpwstr>
  </property>
  <property fmtid="{D5CDD505-2E9C-101B-9397-08002B2CF9AE}" pid="3" name="Order">
    <vt:r8>400</vt:r8>
  </property>
</Properties>
</file>