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</p:sldMasterIdLst>
  <p:sldIdLst>
    <p:sldId id="256" r:id="rId7"/>
    <p:sldId id="263" r:id="rId8"/>
    <p:sldId id="267" r:id="rId9"/>
    <p:sldId id="258" r:id="rId10"/>
    <p:sldId id="269" r:id="rId11"/>
    <p:sldId id="259" r:id="rId12"/>
    <p:sldId id="274" r:id="rId13"/>
    <p:sldId id="270" r:id="rId14"/>
    <p:sldId id="288" r:id="rId15"/>
    <p:sldId id="289" r:id="rId16"/>
    <p:sldId id="273" r:id="rId17"/>
    <p:sldId id="275" r:id="rId18"/>
    <p:sldId id="276" r:id="rId19"/>
    <p:sldId id="265" r:id="rId20"/>
    <p:sldId id="279" r:id="rId21"/>
    <p:sldId id="280" r:id="rId22"/>
    <p:sldId id="281" r:id="rId23"/>
    <p:sldId id="282" r:id="rId24"/>
    <p:sldId id="271" r:id="rId25"/>
    <p:sldId id="283" r:id="rId26"/>
    <p:sldId id="290" r:id="rId27"/>
    <p:sldId id="264" r:id="rId28"/>
    <p:sldId id="294" r:id="rId29"/>
    <p:sldId id="295" r:id="rId30"/>
    <p:sldId id="285" r:id="rId31"/>
    <p:sldId id="286" r:id="rId32"/>
    <p:sldId id="257" r:id="rId33"/>
    <p:sldId id="261" r:id="rId34"/>
    <p:sldId id="287" r:id="rId35"/>
    <p:sldId id="260" r:id="rId36"/>
    <p:sldId id="262" r:id="rId37"/>
    <p:sldId id="291" r:id="rId38"/>
    <p:sldId id="292" r:id="rId39"/>
    <p:sldId id="293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de ondertitelstijl van het model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4/21/2026</a:t>
            </a:fld>
            <a:endParaRPr lang="en-US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Rechthoe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hthoe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hthoe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 verbindingslijn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hte verbindingslijn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Rechte verbindingslijn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echte verbindingslijn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echte verbindingslijn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Rechte verbindingslijn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hthoe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‹nr.›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8" name="Tijdelijke aanduiding voor inhoud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4/21/2026</a:t>
            </a:fld>
            <a:endParaRPr lang="en-US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‹nr.›</a:t>
            </a:fld>
            <a:endParaRPr kumimoji="0" lang="en-US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4/21/2026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Rechthoe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hoe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hoe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 verbindingslijn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echte verbindingslijn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echte verbindingslijn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echte verbindingslijn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Rechte verbindingslijn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hthoe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hte verbindingslijn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‹nr.›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4/21/2026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‹nr.›</a:t>
            </a:fld>
            <a:endParaRPr kumimoji="0" lang="en-US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1" name="Tijdelijke aanduiding voor inhoud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4/21/2026</a:t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‹nr.›</a:t>
            </a:fld>
            <a:endParaRPr kumimoji="0" lang="en-US"/>
          </a:p>
        </p:txBody>
      </p:sp>
      <p:sp>
        <p:nvSpPr>
          <p:cNvPr id="11" name="Tijdelijke aanduiding voor inhoud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3" name="Tijdelijke aanduiding voor inhoud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4/21/2026</a:t>
            </a:fld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‹nr.›</a:t>
            </a:fld>
            <a:endParaRPr kumimoji="0"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4/21/2026</a:t>
            </a:fld>
            <a:endParaRPr lang="en-US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 verbindingslijn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echte verbindingslijn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hte verbindingslijn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hthoe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 verbindingslijn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ijdelijke aanduiding voor inhoud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1" name="Tijdelijke aanduiding voor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4/21/2026</a:t>
            </a:fld>
            <a:endParaRPr lang="en-US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‹nr.›</a:t>
            </a:fld>
            <a:endParaRPr kumimoji="0" lang="en-US"/>
          </a:p>
        </p:txBody>
      </p:sp>
      <p:sp>
        <p:nvSpPr>
          <p:cNvPr id="23" name="Tijdelijke aanduiding voor voettekst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 verbindingslijn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10" name="Rechte verbindingslijn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hthoe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e verbindingslijn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Rechte verbindingslijn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Rechte verbindingslijn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4/21/2026</a:t>
            </a:fld>
            <a:endParaRPr lang="en-US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‹nr.›</a:t>
            </a:fld>
            <a:endParaRPr kumimoji="0" lang="en-US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4/21/2026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4/21/2026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‹nr.›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de ondertitelstijl van het model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Rechte verbindingslijn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Ova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14746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Tijdelijke aanduiding voor inhoud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5847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13" name="Rechthoe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hthoe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Ova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67659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2" name="Tijdelijke aanduiding voor inhoud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1488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 verbindingslijn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hthoe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hthoe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hthoe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hthoe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15" name="Rechte verbindingslijn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Tijdelijke aanduiding voor inhoud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6" name="Tijdelijke aanduiding voor inhoud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5" name="Ova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Ova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13188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7916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hthoe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hthoe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BA51D2-67CD-4FEC-BFD7-B2359871BB32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2964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hthoe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hte verbindingslijn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Tijdelijke aanduiding voor inhoud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0" name="Ova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1" name="Rechthoe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85058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 verbindingslijn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Rechthoe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22" name="Rechthoe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177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611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hthoe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hte verbindingslijn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004684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de ondertitelstijl van het model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Rechte verbindingslijn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Ova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05244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Tijdelijke aanduiding voor inhoud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72980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13" name="Rechthoe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hthoe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Ova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10374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2" name="Tijdelijke aanduiding voor inhoud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90386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 verbindingslijn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hthoe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hthoe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hthoe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hthoe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15" name="Rechte verbindingslijn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Tijdelijke aanduiding voor inhoud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6" name="Tijdelijke aanduiding voor inhoud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5" name="Ova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Ova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99061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3589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hthoe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hthoe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BA51D2-67CD-4FEC-BFD7-B2359871BB32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62558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hthoe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hte verbindingslijn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Tijdelijke aanduiding voor inhoud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0" name="Ova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1" name="Rechthoe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50824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 verbindingslijn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Rechthoe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22" name="Rechthoe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87304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96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hthoe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hte verbindingslijn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15465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de ondertitelstijl van het model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Rechte verbindingslijn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Ova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002866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Tijdelijke aanduiding voor inhoud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918181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13" name="Rechthoe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hthoe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Ova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20593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2" name="Tijdelijke aanduiding voor inhoud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58659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 verbindingslijn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hthoe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hthoe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hthoe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hthoe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15" name="Rechte verbindingslijn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Tijdelijke aanduiding voor inhoud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6" name="Tijdelijke aanduiding voor inhoud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5" name="Ova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Ova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21826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6503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hthoe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hthoe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BA51D2-67CD-4FEC-BFD7-B2359871BB32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90808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hthoe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hte verbindingslijn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Tijdelijke aanduiding voor inhoud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0" name="Ova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1" name="Rechthoe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71543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 verbindingslijn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Rechthoe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22" name="Rechthoe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920617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9072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hthoe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hte verbindingslijn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9059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de ondertitelstijl van het model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Rechte verbindingslijn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Ova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15788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Tijdelijke aanduiding voor inhoud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67116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13" name="Rechthoe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hthoe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Ova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594877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2" name="Tijdelijke aanduiding voor inhoud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86094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 verbindingslijn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hthoe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hthoe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hthoe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hthoe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15" name="Rechte verbindingslijn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Tijdelijke aanduiding voor inhoud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6" name="Tijdelijke aanduiding voor inhoud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5" name="Ova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Ova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58892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9749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hthoe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hthoe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BA51D2-67CD-4FEC-BFD7-B2359871BB32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379312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hthoe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hte verbindingslijn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Tijdelijke aanduiding voor inhoud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0" name="Ova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1" name="Rechthoe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10798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 verbindingslijn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Rechthoe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22" name="Rechthoe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067958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123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hthoe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hte verbindingslijn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96572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de ondertitelstijl van het model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Rechte verbindingslijn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Ova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24395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Tijdelijke aanduiding voor inhoud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70054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13" name="Rechthoe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hthoe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Ova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728558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2" name="Tijdelijke aanduiding voor inhoud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116894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 verbindingslijn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hthoe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hthoe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hthoe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hthoe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hoe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15" name="Rechte verbindingslijn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Tijdelijke aanduiding voor inhoud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6" name="Tijdelijke aanduiding voor inhoud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5" name="Ova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Ova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560149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0024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hthoe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hthoe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BA51D2-67CD-4FEC-BFD7-B2359871BB32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135765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hthoe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hte verbindingslijn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Tijdelijke aanduiding voor inhoud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0" name="Ova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1" name="Rechthoe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64800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 verbindingslijn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Rechthoe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hthoe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22" name="Rechthoe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054165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846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hthoe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hthoe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hthoe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Rechte verbindingslijn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742250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 verbindingslijn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4/21/2026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Rechte verbindingslijn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echte verbindingslijn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hthoe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 verbindingslijn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‹nr.›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nl-BE"/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hte verbindingslijn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4615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nl-BE"/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hte verbindingslijn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93670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nl-BE"/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hte verbindingslijn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46175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nl-BE"/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hte verbindingslijn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17812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hthoe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hthoe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hthoe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hthoe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F914B44-A150-4F82-954C-96640FBA5850}" type="datetimeFigureOut">
              <a:rPr lang="nl-BE" smtClean="0"/>
              <a:pPr/>
              <a:t>21/04/2026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nl-BE"/>
          </a:p>
        </p:txBody>
      </p:sp>
      <p:sp>
        <p:nvSpPr>
          <p:cNvPr id="8" name="Rechthoe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hte verbindingslijn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BA51D2-67CD-4FEC-BFD7-B2359871BB32}" type="slidenum">
              <a:rPr lang="nl-BE" smtClean="0">
                <a:solidFill>
                  <a:srgbClr val="8CADAE">
                    <a:shade val="75000"/>
                  </a:srgbClr>
                </a:solidFill>
              </a:rPr>
              <a:pPr/>
              <a:t>‹nr.›</a:t>
            </a:fld>
            <a:endParaRPr lang="nl-BE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0363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youtu.be/yiKFYTFJ_kw?t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67744" y="1484784"/>
            <a:ext cx="6190456" cy="3533778"/>
          </a:xfrm>
        </p:spPr>
        <p:txBody>
          <a:bodyPr/>
          <a:lstStyle/>
          <a:p>
            <a:pPr algn="ctr"/>
            <a:r>
              <a:rPr lang="nl-BE" dirty="0" smtClean="0"/>
              <a:t/>
            </a:r>
            <a:br>
              <a:rPr lang="nl-BE" dirty="0" smtClean="0"/>
            </a:br>
            <a:r>
              <a:rPr lang="nl-BE" dirty="0"/>
              <a:t>M</a:t>
            </a:r>
            <a:r>
              <a:rPr lang="nl-BE" dirty="0" smtClean="0"/>
              <a:t>anagement in a </a:t>
            </a:r>
            <a:r>
              <a:rPr lang="nl-BE" dirty="0" err="1" smtClean="0"/>
              <a:t>Changing</a:t>
            </a:r>
            <a:r>
              <a:rPr lang="nl-BE" dirty="0" smtClean="0"/>
              <a:t> World</a:t>
            </a: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Betrokkenheid</a:t>
            </a:r>
            <a:br>
              <a:rPr lang="nl-BE" dirty="0" smtClean="0"/>
            </a:br>
            <a:r>
              <a:rPr lang="nl-BE" dirty="0"/>
              <a:t/>
            </a:r>
            <a:br>
              <a:rPr lang="nl-BE" dirty="0"/>
            </a:b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Hasselt, 27 </a:t>
            </a:r>
            <a:r>
              <a:rPr lang="nl-BE" dirty="0" smtClean="0"/>
              <a:t>april 2026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82151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WIM Vandeven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 smtClean="0"/>
              <a:t>Lichamelijke Opvoeding en kinesitherapie</a:t>
            </a:r>
          </a:p>
          <a:p>
            <a:r>
              <a:rPr lang="nl-BE" dirty="0" smtClean="0"/>
              <a:t>Getrouwd met </a:t>
            </a:r>
            <a:r>
              <a:rPr lang="nl-BE" dirty="0" err="1" smtClean="0"/>
              <a:t>Tia</a:t>
            </a:r>
            <a:r>
              <a:rPr lang="nl-BE" dirty="0" smtClean="0"/>
              <a:t> Hellebaut</a:t>
            </a:r>
          </a:p>
          <a:p>
            <a:r>
              <a:rPr lang="nl-BE" dirty="0" smtClean="0"/>
              <a:t>Papa van 4 kinderen: </a:t>
            </a:r>
          </a:p>
          <a:p>
            <a:pPr lvl="1"/>
            <a:r>
              <a:rPr lang="nl-BE" dirty="0" smtClean="0"/>
              <a:t>Kasper</a:t>
            </a:r>
          </a:p>
          <a:p>
            <a:pPr lvl="1"/>
            <a:r>
              <a:rPr lang="nl-BE" dirty="0" smtClean="0"/>
              <a:t>Lotte</a:t>
            </a:r>
          </a:p>
          <a:p>
            <a:pPr lvl="1"/>
            <a:r>
              <a:rPr lang="nl-BE" dirty="0" smtClean="0"/>
              <a:t>Saartje</a:t>
            </a:r>
          </a:p>
          <a:p>
            <a:pPr lvl="1"/>
            <a:r>
              <a:rPr lang="nl-BE" dirty="0" smtClean="0"/>
              <a:t>Lars</a:t>
            </a:r>
          </a:p>
          <a:p>
            <a:pPr lvl="1"/>
            <a:endParaRPr lang="nl-BE" dirty="0" smtClean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924944"/>
            <a:ext cx="3418243" cy="26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06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/>
              <a:t>Levenslang coach</a:t>
            </a:r>
            <a:endParaRPr lang="nl-BE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dirty="0" smtClean="0"/>
              <a:t>Sportcoach vanaf mijn 18</a:t>
            </a:r>
            <a:r>
              <a:rPr lang="nl-BE" baseline="30000" dirty="0" smtClean="0"/>
              <a:t>e</a:t>
            </a:r>
          </a:p>
          <a:p>
            <a:r>
              <a:rPr lang="nl-BE" dirty="0"/>
              <a:t>&gt; 60 internationale selecties met 15 atleten</a:t>
            </a:r>
          </a:p>
          <a:p>
            <a:r>
              <a:rPr lang="nl-BE" dirty="0"/>
              <a:t>&gt; 30 finales</a:t>
            </a:r>
          </a:p>
          <a:p>
            <a:pPr lvl="1"/>
            <a:r>
              <a:rPr lang="nl-BE" dirty="0"/>
              <a:t>4 x goud</a:t>
            </a:r>
          </a:p>
          <a:p>
            <a:pPr lvl="1"/>
            <a:r>
              <a:rPr lang="nl-BE" dirty="0"/>
              <a:t>1 x zilver</a:t>
            </a:r>
          </a:p>
          <a:p>
            <a:pPr lvl="1"/>
            <a:r>
              <a:rPr lang="nl-BE" dirty="0"/>
              <a:t>3 x brons</a:t>
            </a:r>
          </a:p>
          <a:p>
            <a:r>
              <a:rPr lang="nl-BE" dirty="0" err="1"/>
              <a:t>BR’s</a:t>
            </a:r>
            <a:r>
              <a:rPr lang="nl-BE" dirty="0"/>
              <a:t> in 13 disciplines met 7 atleten</a:t>
            </a:r>
          </a:p>
          <a:p>
            <a:pPr lvl="1"/>
            <a:r>
              <a:rPr lang="nl-BE" dirty="0"/>
              <a:t>7 outdoor</a:t>
            </a:r>
          </a:p>
          <a:p>
            <a:pPr lvl="1"/>
            <a:r>
              <a:rPr lang="nl-BE" dirty="0"/>
              <a:t>6 indoor</a:t>
            </a:r>
          </a:p>
          <a:p>
            <a:r>
              <a:rPr lang="nl-BE" dirty="0" err="1"/>
              <a:t>Physical</a:t>
            </a:r>
            <a:r>
              <a:rPr lang="nl-BE" dirty="0"/>
              <a:t> coach: tennis, volley, judo, basketbal </a:t>
            </a:r>
          </a:p>
          <a:p>
            <a:pPr lvl="1"/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kiné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12529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/>
              <a:t>Thema v d dag: Betrokkenheid</a:t>
            </a:r>
            <a:endParaRPr lang="nl-BE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 smtClean="0"/>
              <a:t>Een Organisatie in beweging krijgen</a:t>
            </a:r>
          </a:p>
          <a:p>
            <a:endParaRPr lang="nl-BE" dirty="0" smtClean="0"/>
          </a:p>
          <a:p>
            <a:r>
              <a:rPr lang="nl-BE" dirty="0" smtClean="0"/>
              <a:t>Change management</a:t>
            </a:r>
          </a:p>
          <a:p>
            <a:endParaRPr lang="nl-BE" dirty="0" smtClean="0"/>
          </a:p>
          <a:p>
            <a:r>
              <a:rPr lang="nl-BE" dirty="0" smtClean="0"/>
              <a:t>Conflictbeheersing</a:t>
            </a:r>
          </a:p>
          <a:p>
            <a:endParaRPr lang="nl-BE" dirty="0" smtClean="0"/>
          </a:p>
          <a:p>
            <a:r>
              <a:rPr lang="nl-BE" dirty="0" smtClean="0"/>
              <a:t>Samenwerking beleid/administratie</a:t>
            </a:r>
          </a:p>
          <a:p>
            <a:endParaRPr lang="nl-BE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72816"/>
            <a:ext cx="4142100" cy="2752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4034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The </a:t>
            </a:r>
            <a:r>
              <a:rPr lang="nl-BE" b="1" dirty="0" err="1"/>
              <a:t>All</a:t>
            </a:r>
            <a:r>
              <a:rPr lang="nl-BE" b="1" dirty="0"/>
              <a:t> </a:t>
            </a:r>
            <a:r>
              <a:rPr lang="nl-BE" b="1" dirty="0" err="1"/>
              <a:t>Blacks</a:t>
            </a:r>
            <a:endParaRPr lang="nl-BE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/>
              <a:t>Nieuw Zeelands Rugby team</a:t>
            </a:r>
          </a:p>
          <a:p>
            <a:r>
              <a:rPr lang="nl-BE" dirty="0" err="1" smtClean="0"/>
              <a:t>Haka</a:t>
            </a:r>
            <a:endParaRPr lang="nl-BE" dirty="0" smtClean="0"/>
          </a:p>
          <a:p>
            <a:pPr lvl="1"/>
            <a:r>
              <a:rPr lang="nl-BE" dirty="0" smtClean="0"/>
              <a:t>Traditionele dans Maori</a:t>
            </a:r>
          </a:p>
          <a:p>
            <a:pPr lvl="1"/>
            <a:r>
              <a:rPr lang="nl-BE" dirty="0" smtClean="0"/>
              <a:t>Zeer intimiderend</a:t>
            </a:r>
            <a:endParaRPr lang="nl-BE" dirty="0"/>
          </a:p>
          <a:p>
            <a:pPr lvl="1"/>
            <a:r>
              <a:rPr lang="nl-BE" dirty="0" smtClean="0"/>
              <a:t>Cultuur</a:t>
            </a:r>
          </a:p>
          <a:p>
            <a:pPr lvl="2"/>
            <a:r>
              <a:rPr lang="nl-BE" dirty="0" smtClean="0"/>
              <a:t>Nieuw Zeeland (Maori)</a:t>
            </a:r>
          </a:p>
          <a:p>
            <a:pPr lvl="2"/>
            <a:r>
              <a:rPr lang="nl-BE" dirty="0" err="1" smtClean="0"/>
              <a:t>All</a:t>
            </a:r>
            <a:r>
              <a:rPr lang="nl-BE" dirty="0" smtClean="0"/>
              <a:t> </a:t>
            </a:r>
            <a:r>
              <a:rPr lang="nl-BE" dirty="0" err="1" smtClean="0"/>
              <a:t>Blacks</a:t>
            </a:r>
            <a:endParaRPr lang="nl-BE" dirty="0" smtClean="0"/>
          </a:p>
          <a:p>
            <a:r>
              <a:rPr lang="nl-BE" dirty="0" err="1" smtClean="0"/>
              <a:t>Legacy</a:t>
            </a:r>
            <a:r>
              <a:rPr lang="nl-BE" dirty="0" smtClean="0"/>
              <a:t> </a:t>
            </a:r>
            <a:r>
              <a:rPr lang="nl-BE" dirty="0"/>
              <a:t>(</a:t>
            </a:r>
            <a:r>
              <a:rPr lang="nl-BE" dirty="0" err="1" smtClean="0"/>
              <a:t>james</a:t>
            </a:r>
            <a:r>
              <a:rPr lang="nl-BE" dirty="0" smtClean="0"/>
              <a:t> Kerr)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4294967295"/>
          </p:nvPr>
        </p:nvSpPr>
        <p:spPr>
          <a:xfrm>
            <a:off x="5486400" y="1628800"/>
            <a:ext cx="3262064" cy="4543400"/>
          </a:xfrm>
        </p:spPr>
        <p:txBody>
          <a:bodyPr/>
          <a:lstStyle/>
          <a:p>
            <a:r>
              <a:rPr lang="nl-BE" dirty="0" err="1" smtClean="0"/>
              <a:t>Kapa</a:t>
            </a:r>
            <a:r>
              <a:rPr lang="nl-BE" dirty="0" smtClean="0"/>
              <a:t> O </a:t>
            </a:r>
            <a:r>
              <a:rPr lang="nl-BE" dirty="0" err="1" smtClean="0"/>
              <a:t>Pango</a:t>
            </a:r>
            <a:r>
              <a:rPr lang="nl-BE" dirty="0" smtClean="0"/>
              <a:t> (Team in black</a:t>
            </a:r>
            <a:r>
              <a:rPr lang="nl-BE" dirty="0" smtClean="0"/>
              <a:t>)</a:t>
            </a:r>
          </a:p>
          <a:p>
            <a:endParaRPr lang="nl-BE" dirty="0" smtClean="0"/>
          </a:p>
          <a:p>
            <a:r>
              <a:rPr lang="nl-BE" sz="1000" dirty="0" smtClean="0">
                <a:hlinkClick r:id="rId2"/>
              </a:rPr>
              <a:t>https://youtu.be/yiKFYTFJ_kw?t=1</a:t>
            </a:r>
            <a:endParaRPr lang="nl-BE" sz="1000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908" y="2492896"/>
            <a:ext cx="3290658" cy="1839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37" y="4581128"/>
            <a:ext cx="3286775" cy="184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1770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err="1" smtClean="0"/>
              <a:t>Legacy</a:t>
            </a:r>
            <a:r>
              <a:rPr lang="nl-BE" dirty="0" smtClean="0"/>
              <a:t> (James Kerr) – </a:t>
            </a:r>
            <a:r>
              <a:rPr lang="nl-BE" dirty="0" err="1" smtClean="0"/>
              <a:t>All</a:t>
            </a:r>
            <a:r>
              <a:rPr lang="nl-BE" dirty="0" smtClean="0"/>
              <a:t> </a:t>
            </a:r>
            <a:r>
              <a:rPr lang="nl-BE" dirty="0" err="1" smtClean="0"/>
              <a:t>Blacks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 smtClean="0"/>
              <a:t>Cultuurverandering om succesvol te worden</a:t>
            </a:r>
          </a:p>
          <a:p>
            <a:r>
              <a:rPr lang="nl-BE" dirty="0" smtClean="0"/>
              <a:t>Leaders </a:t>
            </a:r>
            <a:r>
              <a:rPr lang="nl-BE" dirty="0" err="1" smtClean="0"/>
              <a:t>create</a:t>
            </a:r>
            <a:r>
              <a:rPr lang="nl-BE" dirty="0" smtClean="0"/>
              <a:t> leaders </a:t>
            </a:r>
            <a:r>
              <a:rPr lang="nl-BE" dirty="0" err="1" smtClean="0"/>
              <a:t>by</a:t>
            </a:r>
            <a:r>
              <a:rPr lang="nl-BE" dirty="0" smtClean="0"/>
              <a:t> passing:</a:t>
            </a:r>
          </a:p>
          <a:p>
            <a:pPr lvl="1"/>
            <a:r>
              <a:rPr lang="nl-BE" dirty="0" err="1" smtClean="0"/>
              <a:t>Responsability</a:t>
            </a:r>
            <a:endParaRPr lang="nl-BE" dirty="0" smtClean="0"/>
          </a:p>
          <a:p>
            <a:pPr lvl="1"/>
            <a:r>
              <a:rPr lang="nl-BE" dirty="0" err="1" smtClean="0"/>
              <a:t>Creating</a:t>
            </a:r>
            <a:r>
              <a:rPr lang="nl-BE" dirty="0" smtClean="0"/>
              <a:t> </a:t>
            </a:r>
            <a:r>
              <a:rPr lang="nl-BE" dirty="0" err="1" smtClean="0"/>
              <a:t>ownership</a:t>
            </a:r>
            <a:endParaRPr lang="nl-BE" dirty="0" smtClean="0"/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 </a:t>
            </a:r>
            <a:r>
              <a:rPr lang="nl-BE" dirty="0" err="1" smtClean="0">
                <a:sym typeface="Wingdings" panose="05000000000000000000" pitchFamily="2" charset="2"/>
              </a:rPr>
              <a:t>dual</a:t>
            </a:r>
            <a:r>
              <a:rPr lang="nl-BE" dirty="0" smtClean="0">
                <a:sym typeface="Wingdings" panose="05000000000000000000" pitchFamily="2" charset="2"/>
              </a:rPr>
              <a:t> </a:t>
            </a:r>
            <a:r>
              <a:rPr lang="nl-BE" dirty="0" err="1" smtClean="0">
                <a:sym typeface="Wingdings" panose="05000000000000000000" pitchFamily="2" charset="2"/>
              </a:rPr>
              <a:t>leadership</a:t>
            </a:r>
            <a:endParaRPr lang="nl-BE" dirty="0" smtClean="0">
              <a:sym typeface="Wingdings" panose="05000000000000000000" pitchFamily="2" charset="2"/>
            </a:endParaRPr>
          </a:p>
          <a:p>
            <a:r>
              <a:rPr lang="nl-BE" dirty="0">
                <a:sym typeface="Wingdings" panose="05000000000000000000" pitchFamily="2" charset="2"/>
              </a:rPr>
              <a:t>Sterke structuur &amp; sterke </a:t>
            </a:r>
            <a:r>
              <a:rPr lang="nl-BE" dirty="0" smtClean="0">
                <a:sym typeface="Wingdings" panose="05000000000000000000" pitchFamily="2" charset="2"/>
              </a:rPr>
              <a:t>personages</a:t>
            </a:r>
          </a:p>
          <a:p>
            <a:r>
              <a:rPr lang="nl-BE" dirty="0" smtClean="0">
                <a:sym typeface="Wingdings" panose="05000000000000000000" pitchFamily="2" charset="2"/>
              </a:rPr>
              <a:t>Performance = capaciteit &amp; gedrag</a:t>
            </a:r>
          </a:p>
          <a:p>
            <a:r>
              <a:rPr lang="nl-BE" dirty="0" err="1" smtClean="0">
                <a:sym typeface="Wingdings" panose="05000000000000000000" pitchFamily="2" charset="2"/>
              </a:rPr>
              <a:t>Humility</a:t>
            </a:r>
            <a:r>
              <a:rPr lang="nl-BE" dirty="0" smtClean="0">
                <a:sym typeface="Wingdings" panose="05000000000000000000" pitchFamily="2" charset="2"/>
              </a:rPr>
              <a:t> &amp; </a:t>
            </a:r>
            <a:r>
              <a:rPr lang="nl-BE" dirty="0" err="1" smtClean="0">
                <a:sym typeface="Wingdings" panose="05000000000000000000" pitchFamily="2" charset="2"/>
              </a:rPr>
              <a:t>sweep</a:t>
            </a:r>
            <a:r>
              <a:rPr lang="nl-BE" dirty="0" smtClean="0">
                <a:sym typeface="Wingdings" panose="05000000000000000000" pitchFamily="2" charset="2"/>
              </a:rPr>
              <a:t> </a:t>
            </a:r>
            <a:r>
              <a:rPr lang="nl-BE" dirty="0" err="1" smtClean="0">
                <a:sym typeface="Wingdings" panose="05000000000000000000" pitchFamily="2" charset="2"/>
              </a:rPr>
              <a:t>the</a:t>
            </a:r>
            <a:r>
              <a:rPr lang="nl-BE" dirty="0" smtClean="0">
                <a:sym typeface="Wingdings" panose="05000000000000000000" pitchFamily="2" charset="2"/>
              </a:rPr>
              <a:t> </a:t>
            </a:r>
            <a:r>
              <a:rPr lang="nl-BE" dirty="0" err="1" smtClean="0">
                <a:sym typeface="Wingdings" panose="05000000000000000000" pitchFamily="2" charset="2"/>
              </a:rPr>
              <a:t>sheds</a:t>
            </a:r>
            <a:endParaRPr lang="nl-B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BE" dirty="0" smtClean="0">
              <a:sym typeface="Wingdings" panose="05000000000000000000" pitchFamily="2" charset="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8" y="2060848"/>
            <a:ext cx="2115235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0346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(</a:t>
            </a:r>
            <a:r>
              <a:rPr lang="nl-BE" b="1" i="1" u="sng" dirty="0" smtClean="0"/>
              <a:t>Topsport)cultuur</a:t>
            </a:r>
            <a:endParaRPr lang="nl-BE" b="1" i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>
                <a:sym typeface="Wingdings" panose="05000000000000000000" pitchFamily="2" charset="2"/>
              </a:rPr>
              <a:t>Missie &amp; </a:t>
            </a:r>
            <a:r>
              <a:rPr lang="nl-BE" dirty="0" smtClean="0">
                <a:sym typeface="Wingdings" panose="05000000000000000000" pitchFamily="2" charset="2"/>
              </a:rPr>
              <a:t>visie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r>
              <a:rPr lang="nl-BE" dirty="0">
                <a:sym typeface="Wingdings" panose="05000000000000000000" pitchFamily="2" charset="2"/>
              </a:rPr>
              <a:t>Filosofie &amp; </a:t>
            </a:r>
            <a:r>
              <a:rPr lang="nl-BE" dirty="0" smtClean="0">
                <a:sym typeface="Wingdings" panose="05000000000000000000" pitchFamily="2" charset="2"/>
              </a:rPr>
              <a:t>waarden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Club Brugge:</a:t>
            </a:r>
          </a:p>
          <a:p>
            <a:pPr lvl="2"/>
            <a:r>
              <a:rPr lang="nl-BE" dirty="0" smtClean="0">
                <a:sym typeface="Wingdings" panose="05000000000000000000" pitchFamily="2" charset="2"/>
              </a:rPr>
              <a:t>Vincent </a:t>
            </a:r>
            <a:r>
              <a:rPr lang="nl-BE" dirty="0" err="1" smtClean="0">
                <a:sym typeface="Wingdings" panose="05000000000000000000" pitchFamily="2" charset="2"/>
              </a:rPr>
              <a:t>Mannaert</a:t>
            </a:r>
            <a:endParaRPr lang="nl-BE" dirty="0" smtClean="0">
              <a:sym typeface="Wingdings" panose="05000000000000000000" pitchFamily="2" charset="2"/>
            </a:endParaRPr>
          </a:p>
          <a:p>
            <a:pPr lvl="2"/>
            <a:r>
              <a:rPr lang="nl-BE" dirty="0" smtClean="0">
                <a:sym typeface="Wingdings" panose="05000000000000000000" pitchFamily="2" charset="2"/>
              </a:rPr>
              <a:t>Bart Verhaegen 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628800"/>
            <a:ext cx="451485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567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b="1" i="1" dirty="0" smtClean="0"/>
              <a:t>Topsportcultuur</a:t>
            </a:r>
            <a:br>
              <a:rPr lang="nl-BE" b="1" i="1" dirty="0" smtClean="0"/>
            </a:br>
            <a:endParaRPr lang="nl-BE" b="1" i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>
                <a:sym typeface="Wingdings" panose="05000000000000000000" pitchFamily="2" charset="2"/>
              </a:rPr>
              <a:t>Missie &amp; </a:t>
            </a:r>
            <a:r>
              <a:rPr lang="nl-BE" dirty="0" smtClean="0">
                <a:sym typeface="Wingdings" panose="05000000000000000000" pitchFamily="2" charset="2"/>
              </a:rPr>
              <a:t>visie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r>
              <a:rPr lang="nl-BE" dirty="0">
                <a:sym typeface="Wingdings" panose="05000000000000000000" pitchFamily="2" charset="2"/>
              </a:rPr>
              <a:t>Filosofie &amp; </a:t>
            </a:r>
            <a:r>
              <a:rPr lang="nl-BE" dirty="0" smtClean="0">
                <a:sym typeface="Wingdings" panose="05000000000000000000" pitchFamily="2" charset="2"/>
              </a:rPr>
              <a:t>waarden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Club Brugge: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635447"/>
            <a:ext cx="4514850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0485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BE" b="1" i="1" dirty="0" smtClean="0"/>
              <a:t/>
            </a:r>
            <a:br>
              <a:rPr lang="nl-BE" b="1" i="1" dirty="0" smtClean="0"/>
            </a:br>
            <a:r>
              <a:rPr lang="nl-BE" sz="3600" b="1" i="1" dirty="0" smtClean="0"/>
              <a:t>Topsportcultuur</a:t>
            </a:r>
            <a:r>
              <a:rPr lang="nl-BE" b="1" i="1" dirty="0" smtClean="0"/>
              <a:t/>
            </a:r>
            <a:br>
              <a:rPr lang="nl-BE" b="1" i="1" dirty="0" smtClean="0"/>
            </a:br>
            <a:endParaRPr lang="nl-BE" b="1" i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>
                <a:sym typeface="Wingdings" panose="05000000000000000000" pitchFamily="2" charset="2"/>
              </a:rPr>
              <a:t>Missie &amp; </a:t>
            </a:r>
            <a:r>
              <a:rPr lang="nl-BE" dirty="0" smtClean="0">
                <a:sym typeface="Wingdings" panose="05000000000000000000" pitchFamily="2" charset="2"/>
              </a:rPr>
              <a:t>visie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r>
              <a:rPr lang="nl-BE" dirty="0">
                <a:sym typeface="Wingdings" panose="05000000000000000000" pitchFamily="2" charset="2"/>
              </a:rPr>
              <a:t>Filosofie &amp; </a:t>
            </a:r>
            <a:r>
              <a:rPr lang="nl-BE" dirty="0" smtClean="0">
                <a:sym typeface="Wingdings" panose="05000000000000000000" pitchFamily="2" charset="2"/>
              </a:rPr>
              <a:t>waarden</a:t>
            </a:r>
          </a:p>
          <a:p>
            <a:pPr lvl="1"/>
            <a:endParaRPr lang="nl-BE" dirty="0" smtClean="0">
              <a:sym typeface="Wingdings" panose="05000000000000000000" pitchFamily="2" charset="2"/>
            </a:endParaRP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Club Brugge:</a:t>
            </a:r>
          </a:p>
          <a:p>
            <a:pPr marL="731520" lvl="2" indent="0">
              <a:buNone/>
            </a:pPr>
            <a:endParaRPr lang="nl-B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No </a:t>
            </a:r>
            <a:r>
              <a:rPr lang="nl-BE" dirty="0" err="1" smtClean="0"/>
              <a:t>sweat</a:t>
            </a:r>
            <a:r>
              <a:rPr lang="nl-BE" dirty="0" smtClean="0"/>
              <a:t> No </a:t>
            </a:r>
            <a:r>
              <a:rPr lang="nl-BE" dirty="0" err="1" smtClean="0"/>
              <a:t>Glory</a:t>
            </a:r>
            <a:endParaRPr lang="nl-BE" dirty="0" smtClean="0"/>
          </a:p>
          <a:p>
            <a:endParaRPr lang="nl-BE" dirty="0"/>
          </a:p>
          <a:p>
            <a:r>
              <a:rPr lang="nl-BE" dirty="0" err="1" smtClean="0"/>
              <a:t>Bluvn</a:t>
            </a:r>
            <a:r>
              <a:rPr lang="nl-BE" dirty="0" smtClean="0"/>
              <a:t> </a:t>
            </a:r>
            <a:r>
              <a:rPr lang="nl-BE" dirty="0" err="1" smtClean="0"/>
              <a:t>Goan</a:t>
            </a:r>
            <a:endParaRPr lang="nl-BE" dirty="0" smtClean="0"/>
          </a:p>
          <a:p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47364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b="1" i="1" dirty="0" smtClean="0"/>
              <a:t>Topsportcultuur</a:t>
            </a:r>
            <a:br>
              <a:rPr lang="nl-BE" b="1" i="1" dirty="0" smtClean="0"/>
            </a:br>
            <a:endParaRPr lang="nl-BE" b="1" i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>
                <a:sym typeface="Wingdings" panose="05000000000000000000" pitchFamily="2" charset="2"/>
              </a:rPr>
              <a:t>Missie &amp; </a:t>
            </a:r>
            <a:r>
              <a:rPr lang="nl-BE" dirty="0" smtClean="0">
                <a:sym typeface="Wingdings" panose="05000000000000000000" pitchFamily="2" charset="2"/>
              </a:rPr>
              <a:t>visie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r>
              <a:rPr lang="nl-BE" dirty="0">
                <a:sym typeface="Wingdings" panose="05000000000000000000" pitchFamily="2" charset="2"/>
              </a:rPr>
              <a:t>Filosofie &amp; </a:t>
            </a:r>
            <a:r>
              <a:rPr lang="nl-BE" dirty="0" smtClean="0">
                <a:sym typeface="Wingdings" panose="05000000000000000000" pitchFamily="2" charset="2"/>
              </a:rPr>
              <a:t>waarden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Club Brugge:</a:t>
            </a:r>
          </a:p>
          <a:p>
            <a:pPr lvl="1"/>
            <a:endParaRPr lang="nl-BE" dirty="0">
              <a:sym typeface="Wingdings" panose="05000000000000000000" pitchFamily="2" charset="2"/>
            </a:endParaRP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Union Saint Gilles (USG):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75" y="2666441"/>
            <a:ext cx="3657600" cy="2439518"/>
          </a:xfrm>
        </p:spPr>
      </p:pic>
    </p:spTree>
    <p:extLst>
      <p:ext uri="{BB962C8B-B14F-4D97-AF65-F5344CB8AC3E}">
        <p14:creationId xmlns:p14="http://schemas.microsoft.com/office/powerpoint/2010/main" val="1431629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3200" b="1" i="1" dirty="0" smtClean="0"/>
              <a:t>Topsportcultuur</a:t>
            </a:r>
            <a:br>
              <a:rPr lang="nl-BE" sz="3200" b="1" i="1" dirty="0" smtClean="0"/>
            </a:br>
            <a:endParaRPr lang="nl-BE" sz="3200" b="1" i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dirty="0">
                <a:sym typeface="Wingdings" panose="05000000000000000000" pitchFamily="2" charset="2"/>
              </a:rPr>
              <a:t>Missie &amp; </a:t>
            </a:r>
            <a:r>
              <a:rPr lang="nl-BE" dirty="0" smtClean="0">
                <a:sym typeface="Wingdings" panose="05000000000000000000" pitchFamily="2" charset="2"/>
              </a:rPr>
              <a:t>visie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r>
              <a:rPr lang="nl-BE" dirty="0">
                <a:sym typeface="Wingdings" panose="05000000000000000000" pitchFamily="2" charset="2"/>
              </a:rPr>
              <a:t>Filosofie &amp; </a:t>
            </a:r>
            <a:r>
              <a:rPr lang="nl-BE" dirty="0" smtClean="0">
                <a:sym typeface="Wingdings" panose="05000000000000000000" pitchFamily="2" charset="2"/>
              </a:rPr>
              <a:t>waarden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Club Brugge:</a:t>
            </a:r>
            <a:endParaRPr lang="nl-BE" dirty="0">
              <a:sym typeface="Wingdings" panose="05000000000000000000" pitchFamily="2" charset="2"/>
            </a:endParaRPr>
          </a:p>
          <a:p>
            <a:pPr lvl="1"/>
            <a:endParaRPr lang="nl-BE" dirty="0" smtClean="0">
              <a:sym typeface="Wingdings" panose="05000000000000000000" pitchFamily="2" charset="2"/>
            </a:endParaRP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Union Saint Gilles (USG):</a:t>
            </a:r>
          </a:p>
          <a:p>
            <a:pPr lvl="1"/>
            <a:endParaRPr lang="nl-BE" dirty="0" smtClean="0">
              <a:sym typeface="Wingdings" panose="05000000000000000000" pitchFamily="2" charset="2"/>
            </a:endParaRP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Bodo/Glimt</a:t>
            </a:r>
          </a:p>
          <a:p>
            <a:pPr lvl="1"/>
            <a:endParaRPr lang="nl-BE" dirty="0" smtClean="0">
              <a:sym typeface="Wingdings" panose="05000000000000000000" pitchFamily="2" charset="2"/>
            </a:endParaRPr>
          </a:p>
          <a:p>
            <a:pPr lvl="1"/>
            <a:endParaRPr lang="nl-BE" dirty="0">
              <a:sym typeface="Wingdings" panose="05000000000000000000" pitchFamily="2" charset="2"/>
            </a:endParaRPr>
          </a:p>
          <a:p>
            <a:pPr lvl="1"/>
            <a:endParaRPr lang="nl-BE" dirty="0" smtClean="0">
              <a:sym typeface="Wingdings" panose="05000000000000000000" pitchFamily="2" charset="2"/>
            </a:endParaRPr>
          </a:p>
          <a:p>
            <a:endParaRPr lang="nl-B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BE" dirty="0" smtClean="0"/>
              <a:t>Noorse liftploeg</a:t>
            </a:r>
          </a:p>
          <a:p>
            <a:r>
              <a:rPr lang="nl-BE" dirty="0" smtClean="0"/>
              <a:t>2017 </a:t>
            </a:r>
            <a:r>
              <a:rPr lang="nl-BE" dirty="0" err="1" smtClean="0"/>
              <a:t>Kjetil</a:t>
            </a:r>
            <a:r>
              <a:rPr lang="nl-BE" dirty="0" smtClean="0"/>
              <a:t> </a:t>
            </a:r>
            <a:r>
              <a:rPr lang="nl-BE" dirty="0" err="1" smtClean="0"/>
              <a:t>Knutsen</a:t>
            </a:r>
            <a:endParaRPr lang="nl-BE" dirty="0" smtClean="0"/>
          </a:p>
          <a:p>
            <a:pPr lvl="1"/>
            <a:r>
              <a:rPr lang="nl-BE" dirty="0" smtClean="0"/>
              <a:t>Totaalaanpak</a:t>
            </a:r>
            <a:r>
              <a:rPr lang="nl-BE" dirty="0" smtClean="0">
                <a:sym typeface="Wingdings" panose="05000000000000000000" pitchFamily="2" charset="2"/>
              </a:rPr>
              <a:t> beter product</a:t>
            </a:r>
            <a:endParaRPr lang="nl-BE" dirty="0" smtClean="0"/>
          </a:p>
          <a:p>
            <a:pPr lvl="1"/>
            <a:r>
              <a:rPr lang="nl-BE" dirty="0" err="1" smtClean="0"/>
              <a:t>Continuiteit</a:t>
            </a:r>
            <a:endParaRPr lang="nl-BE" dirty="0" smtClean="0"/>
          </a:p>
          <a:p>
            <a:pPr lvl="2"/>
            <a:r>
              <a:rPr lang="nl-BE" dirty="0" smtClean="0"/>
              <a:t>Zelfde systeem</a:t>
            </a:r>
          </a:p>
          <a:p>
            <a:pPr lvl="3"/>
            <a:r>
              <a:rPr lang="nl-BE" dirty="0" smtClean="0"/>
              <a:t>4-3-3</a:t>
            </a:r>
          </a:p>
          <a:p>
            <a:pPr lvl="3"/>
            <a:r>
              <a:rPr lang="nl-BE" dirty="0" smtClean="0"/>
              <a:t>Pressievoetbal</a:t>
            </a:r>
          </a:p>
          <a:p>
            <a:pPr lvl="2"/>
            <a:r>
              <a:rPr lang="nl-BE" dirty="0" smtClean="0"/>
              <a:t>Zelfde mensen</a:t>
            </a:r>
          </a:p>
          <a:p>
            <a:pPr lvl="2"/>
            <a:r>
              <a:rPr lang="nl-BE" dirty="0" smtClean="0"/>
              <a:t>Team first</a:t>
            </a:r>
          </a:p>
          <a:p>
            <a:pPr lvl="2"/>
            <a:r>
              <a:rPr lang="nl-BE" dirty="0" err="1" smtClean="0"/>
              <a:t>Locale</a:t>
            </a:r>
            <a:r>
              <a:rPr lang="nl-BE" dirty="0" smtClean="0"/>
              <a:t> scouting</a:t>
            </a:r>
          </a:p>
          <a:p>
            <a:r>
              <a:rPr lang="nl-BE" dirty="0" smtClean="0"/>
              <a:t>2021 Conference League</a:t>
            </a:r>
          </a:p>
          <a:p>
            <a:r>
              <a:rPr lang="nl-BE" dirty="0" smtClean="0"/>
              <a:t>2045-2025 ½ finale Europa league</a:t>
            </a:r>
          </a:p>
          <a:p>
            <a:r>
              <a:rPr lang="nl-BE" dirty="0" smtClean="0"/>
              <a:t>Dit jaar 1/8 finale </a:t>
            </a:r>
            <a:r>
              <a:rPr lang="nl-BE" dirty="0" err="1" smtClean="0"/>
              <a:t>Champions</a:t>
            </a:r>
            <a:r>
              <a:rPr lang="nl-BE" dirty="0" smtClean="0"/>
              <a:t> league</a:t>
            </a:r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 smtClean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77072"/>
            <a:ext cx="2160240" cy="2210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759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3200" b="1" i="1" dirty="0" smtClean="0"/>
              <a:t>Topsportcultuur</a:t>
            </a:r>
            <a:r>
              <a:rPr lang="nl-BE" sz="3200" b="1" i="1" u="sng" dirty="0" smtClean="0"/>
              <a:t/>
            </a:r>
            <a:br>
              <a:rPr lang="nl-BE" sz="3200" b="1" i="1" u="sng" dirty="0" smtClean="0"/>
            </a:br>
            <a:endParaRPr lang="nl-BE" sz="3200" b="1" i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>
                <a:sym typeface="Wingdings" panose="05000000000000000000" pitchFamily="2" charset="2"/>
              </a:rPr>
              <a:t>Missie &amp; </a:t>
            </a:r>
            <a:r>
              <a:rPr lang="nl-BE" dirty="0" smtClean="0">
                <a:sym typeface="Wingdings" panose="05000000000000000000" pitchFamily="2" charset="2"/>
              </a:rPr>
              <a:t>visie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r>
              <a:rPr lang="nl-BE" dirty="0">
                <a:sym typeface="Wingdings" panose="05000000000000000000" pitchFamily="2" charset="2"/>
              </a:rPr>
              <a:t>Filosofie &amp; </a:t>
            </a:r>
            <a:r>
              <a:rPr lang="nl-BE" dirty="0" smtClean="0">
                <a:sym typeface="Wingdings" panose="05000000000000000000" pitchFamily="2" charset="2"/>
              </a:rPr>
              <a:t>waarden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Club Brugge:</a:t>
            </a:r>
            <a:endParaRPr lang="nl-BE" dirty="0">
              <a:sym typeface="Wingdings" panose="05000000000000000000" pitchFamily="2" charset="2"/>
            </a:endParaRP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Union Saint Gilles (USG):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Bodo/Glimt</a:t>
            </a:r>
          </a:p>
          <a:p>
            <a:pPr lvl="1"/>
            <a:endParaRPr lang="nl-BE" dirty="0">
              <a:sym typeface="Wingdings" panose="05000000000000000000" pitchFamily="2" charset="2"/>
            </a:endParaRP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RSC Anderlecht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645024"/>
            <a:ext cx="410445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707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3200" b="1" i="1" dirty="0" smtClean="0"/>
              <a:t>Topsportcultuur</a:t>
            </a:r>
            <a:br>
              <a:rPr lang="nl-BE" sz="3200" b="1" i="1" dirty="0" smtClean="0"/>
            </a:br>
            <a:endParaRPr lang="nl-BE" sz="3200" b="1" i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>
                <a:sym typeface="Wingdings" panose="05000000000000000000" pitchFamily="2" charset="2"/>
              </a:rPr>
              <a:t>Missie &amp; </a:t>
            </a:r>
            <a:r>
              <a:rPr lang="nl-BE" dirty="0" smtClean="0">
                <a:sym typeface="Wingdings" panose="05000000000000000000" pitchFamily="2" charset="2"/>
              </a:rPr>
              <a:t>visie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r>
              <a:rPr lang="nl-BE" dirty="0">
                <a:sym typeface="Wingdings" panose="05000000000000000000" pitchFamily="2" charset="2"/>
              </a:rPr>
              <a:t>Filosofie &amp; </a:t>
            </a:r>
            <a:r>
              <a:rPr lang="nl-BE" dirty="0" smtClean="0">
                <a:sym typeface="Wingdings" panose="05000000000000000000" pitchFamily="2" charset="2"/>
              </a:rPr>
              <a:t>waarden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Club Brugge:</a:t>
            </a:r>
            <a:endParaRPr lang="nl-BE" dirty="0">
              <a:sym typeface="Wingdings" panose="05000000000000000000" pitchFamily="2" charset="2"/>
            </a:endParaRP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Union Saint Gilles (USG):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Bodo/Glimt</a:t>
            </a:r>
          </a:p>
          <a:p>
            <a:pPr lvl="1"/>
            <a:endParaRPr lang="nl-BE" dirty="0">
              <a:sym typeface="Wingdings" panose="05000000000000000000" pitchFamily="2" charset="2"/>
            </a:endParaRP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RSC Anderlecht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Noblesse </a:t>
            </a:r>
            <a:r>
              <a:rPr lang="nl-BE" dirty="0" err="1" smtClean="0"/>
              <a:t>Oblige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19653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i="1" u="sng" dirty="0" smtClean="0"/>
              <a:t>Kwaliteit als Doel</a:t>
            </a:r>
            <a:br>
              <a:rPr lang="nl-BE" b="1" i="1" u="sng" dirty="0" smtClean="0"/>
            </a:br>
            <a:r>
              <a:rPr lang="nl-BE" b="1" i="1" u="sng" dirty="0" smtClean="0"/>
              <a:t>om terug de Beste club in België te worden: </a:t>
            </a:r>
            <a:endParaRPr lang="nl-BE" b="1" i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 smtClean="0"/>
              <a:t>Making </a:t>
            </a:r>
            <a:r>
              <a:rPr lang="nl-BE" dirty="0" err="1" smtClean="0"/>
              <a:t>the</a:t>
            </a:r>
            <a:r>
              <a:rPr lang="nl-BE" dirty="0" smtClean="0"/>
              <a:t> </a:t>
            </a:r>
            <a:r>
              <a:rPr lang="nl-BE" dirty="0" err="1" smtClean="0"/>
              <a:t>individual</a:t>
            </a:r>
            <a:r>
              <a:rPr lang="nl-BE" dirty="0" smtClean="0"/>
              <a:t> </a:t>
            </a:r>
            <a:r>
              <a:rPr lang="nl-BE" dirty="0" err="1" smtClean="0"/>
              <a:t>stronger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improve</a:t>
            </a:r>
            <a:r>
              <a:rPr lang="nl-BE" dirty="0" smtClean="0"/>
              <a:t> </a:t>
            </a:r>
            <a:r>
              <a:rPr lang="nl-BE" dirty="0" err="1" smtClean="0"/>
              <a:t>the</a:t>
            </a:r>
            <a:r>
              <a:rPr lang="nl-BE" dirty="0" smtClean="0"/>
              <a:t> Team</a:t>
            </a:r>
          </a:p>
          <a:p>
            <a:pPr lvl="1"/>
            <a:r>
              <a:rPr lang="nl-BE" dirty="0" err="1" smtClean="0"/>
              <a:t>Vital</a:t>
            </a:r>
            <a:r>
              <a:rPr lang="nl-BE" dirty="0" smtClean="0"/>
              <a:t> Heynen (volleybal)</a:t>
            </a:r>
          </a:p>
          <a:p>
            <a:pPr lvl="1"/>
            <a:r>
              <a:rPr lang="nl-BE" dirty="0" smtClean="0"/>
              <a:t>Vincent </a:t>
            </a:r>
            <a:r>
              <a:rPr lang="nl-BE" dirty="0" err="1" smtClean="0"/>
              <a:t>Kompany</a:t>
            </a:r>
            <a:endParaRPr lang="nl-BE" dirty="0" smtClean="0"/>
          </a:p>
          <a:p>
            <a:pPr lvl="2"/>
            <a:r>
              <a:rPr lang="nl-BE" dirty="0" smtClean="0"/>
              <a:t>Happy &amp; </a:t>
            </a:r>
            <a:r>
              <a:rPr lang="nl-BE" dirty="0" err="1" smtClean="0"/>
              <a:t>healthy</a:t>
            </a:r>
            <a:r>
              <a:rPr lang="nl-BE" dirty="0" smtClean="0"/>
              <a:t> </a:t>
            </a:r>
            <a:r>
              <a:rPr lang="nl-BE" dirty="0" err="1" smtClean="0"/>
              <a:t>player</a:t>
            </a:r>
            <a:endParaRPr lang="nl-BE" dirty="0" smtClean="0"/>
          </a:p>
          <a:p>
            <a:pPr lvl="1"/>
            <a:r>
              <a:rPr lang="nl-BE" dirty="0" err="1" smtClean="0"/>
              <a:t>Players</a:t>
            </a:r>
            <a:r>
              <a:rPr lang="nl-BE" dirty="0" smtClean="0"/>
              <a:t> well </a:t>
            </a:r>
            <a:r>
              <a:rPr lang="nl-BE" dirty="0" err="1" smtClean="0"/>
              <a:t>being</a:t>
            </a:r>
            <a:r>
              <a:rPr lang="nl-BE" dirty="0" smtClean="0"/>
              <a:t> (ook omgeving van speler)</a:t>
            </a:r>
          </a:p>
          <a:p>
            <a:pPr lvl="1"/>
            <a:r>
              <a:rPr lang="nl-BE" dirty="0" err="1" smtClean="0"/>
              <a:t>Staff</a:t>
            </a:r>
            <a:endParaRPr lang="nl-BE" dirty="0" smtClean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63614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i="1" u="sng" dirty="0" smtClean="0"/>
              <a:t>Kwaliteit als Doel</a:t>
            </a:r>
            <a:br>
              <a:rPr lang="nl-BE" b="1" i="1" u="sng" dirty="0" smtClean="0"/>
            </a:br>
            <a:r>
              <a:rPr lang="nl-BE" b="1" i="1" u="sng" dirty="0" smtClean="0"/>
              <a:t>om terug de Beste club in België te worden:</a:t>
            </a:r>
            <a:r>
              <a:rPr lang="nl-BE" dirty="0" smtClean="0"/>
              <a:t> 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 smtClean="0"/>
              <a:t>Making </a:t>
            </a:r>
            <a:r>
              <a:rPr lang="nl-BE" dirty="0" err="1" smtClean="0"/>
              <a:t>the</a:t>
            </a:r>
            <a:r>
              <a:rPr lang="nl-BE" dirty="0" smtClean="0"/>
              <a:t> </a:t>
            </a:r>
            <a:r>
              <a:rPr lang="nl-BE" dirty="0" err="1" smtClean="0"/>
              <a:t>individual</a:t>
            </a:r>
            <a:r>
              <a:rPr lang="nl-BE" dirty="0" smtClean="0"/>
              <a:t> </a:t>
            </a:r>
            <a:r>
              <a:rPr lang="nl-BE" dirty="0" err="1" smtClean="0"/>
              <a:t>stronger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improve</a:t>
            </a:r>
            <a:r>
              <a:rPr lang="nl-BE" dirty="0" smtClean="0"/>
              <a:t> </a:t>
            </a:r>
            <a:r>
              <a:rPr lang="nl-BE" dirty="0" err="1" smtClean="0"/>
              <a:t>the</a:t>
            </a:r>
            <a:r>
              <a:rPr lang="nl-BE" dirty="0" smtClean="0"/>
              <a:t> Team</a:t>
            </a:r>
          </a:p>
          <a:p>
            <a:endParaRPr lang="nl-BE" dirty="0" smtClean="0"/>
          </a:p>
          <a:p>
            <a:r>
              <a:rPr lang="nl-BE" dirty="0" smtClean="0"/>
              <a:t>Uitmuntendheid in alles wat we doen</a:t>
            </a:r>
          </a:p>
          <a:p>
            <a:pPr lvl="1"/>
            <a:r>
              <a:rPr lang="nl-BE" dirty="0" smtClean="0"/>
              <a:t>Spelers</a:t>
            </a:r>
          </a:p>
          <a:p>
            <a:pPr lvl="1"/>
            <a:r>
              <a:rPr lang="nl-BE" dirty="0" err="1" smtClean="0"/>
              <a:t>Staff</a:t>
            </a:r>
            <a:endParaRPr lang="nl-BE" dirty="0" smtClean="0"/>
          </a:p>
          <a:p>
            <a:pPr lvl="1"/>
            <a:endParaRPr lang="nl-BE" dirty="0" smtClean="0"/>
          </a:p>
          <a:p>
            <a:endParaRPr lang="nl-BE" dirty="0" smtClean="0"/>
          </a:p>
          <a:p>
            <a:endParaRPr lang="nl-BE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501008"/>
            <a:ext cx="451485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2323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i="1" u="sng" dirty="0" smtClean="0"/>
              <a:t>Kwaliteit als Doel</a:t>
            </a:r>
            <a:br>
              <a:rPr lang="nl-BE" b="1" i="1" u="sng" dirty="0" smtClean="0"/>
            </a:br>
            <a:r>
              <a:rPr lang="nl-BE" b="1" i="1" u="sng" dirty="0" smtClean="0"/>
              <a:t>om terug de Beste club in België te worden: </a:t>
            </a:r>
            <a:endParaRPr lang="nl-BE" b="1" i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 smtClean="0"/>
              <a:t>Making </a:t>
            </a:r>
            <a:r>
              <a:rPr lang="nl-BE" dirty="0" err="1" smtClean="0"/>
              <a:t>the</a:t>
            </a:r>
            <a:r>
              <a:rPr lang="nl-BE" dirty="0" smtClean="0"/>
              <a:t> </a:t>
            </a:r>
            <a:r>
              <a:rPr lang="nl-BE" dirty="0" err="1" smtClean="0"/>
              <a:t>individual</a:t>
            </a:r>
            <a:r>
              <a:rPr lang="nl-BE" dirty="0" smtClean="0"/>
              <a:t> </a:t>
            </a:r>
            <a:r>
              <a:rPr lang="nl-BE" dirty="0" err="1" smtClean="0"/>
              <a:t>stronger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improve</a:t>
            </a:r>
            <a:r>
              <a:rPr lang="nl-BE" dirty="0" smtClean="0"/>
              <a:t> </a:t>
            </a:r>
            <a:r>
              <a:rPr lang="nl-BE" dirty="0" err="1" smtClean="0"/>
              <a:t>the</a:t>
            </a:r>
            <a:r>
              <a:rPr lang="nl-BE" dirty="0" smtClean="0"/>
              <a:t> Team</a:t>
            </a:r>
          </a:p>
          <a:p>
            <a:endParaRPr lang="nl-BE" dirty="0" smtClean="0"/>
          </a:p>
          <a:p>
            <a:r>
              <a:rPr lang="nl-BE" dirty="0" smtClean="0"/>
              <a:t>Uitmuntendheid in alles wat we doen</a:t>
            </a:r>
          </a:p>
          <a:p>
            <a:endParaRPr lang="nl-BE" dirty="0" smtClean="0"/>
          </a:p>
          <a:p>
            <a:r>
              <a:rPr lang="nl-BE" dirty="0" smtClean="0"/>
              <a:t>Accepteer elkaars verschillen en bewonder elkaars talenten op weg naar het gemeenschappelijk doel</a:t>
            </a:r>
          </a:p>
          <a:p>
            <a:endParaRPr lang="nl-BE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94949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i="1" u="sng" dirty="0" smtClean="0"/>
              <a:t>Kwaliteit als Doel</a:t>
            </a:r>
            <a:br>
              <a:rPr lang="nl-BE" b="1" i="1" u="sng" dirty="0" smtClean="0"/>
            </a:br>
            <a:r>
              <a:rPr lang="nl-BE" b="1" i="1" u="sng" dirty="0" smtClean="0"/>
              <a:t>om terug de Beste club in België te worden: </a:t>
            </a:r>
            <a:endParaRPr lang="nl-BE" b="1" i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 smtClean="0"/>
              <a:t>Making </a:t>
            </a:r>
            <a:r>
              <a:rPr lang="nl-BE" dirty="0" err="1" smtClean="0"/>
              <a:t>the</a:t>
            </a:r>
            <a:r>
              <a:rPr lang="nl-BE" dirty="0" smtClean="0"/>
              <a:t> </a:t>
            </a:r>
            <a:r>
              <a:rPr lang="nl-BE" dirty="0" err="1" smtClean="0"/>
              <a:t>individual</a:t>
            </a:r>
            <a:r>
              <a:rPr lang="nl-BE" dirty="0" smtClean="0"/>
              <a:t> </a:t>
            </a:r>
            <a:r>
              <a:rPr lang="nl-BE" dirty="0" err="1" smtClean="0"/>
              <a:t>stronger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improve</a:t>
            </a:r>
            <a:r>
              <a:rPr lang="nl-BE" dirty="0" smtClean="0"/>
              <a:t> </a:t>
            </a:r>
            <a:r>
              <a:rPr lang="nl-BE" dirty="0" err="1" smtClean="0"/>
              <a:t>the</a:t>
            </a:r>
            <a:r>
              <a:rPr lang="nl-BE" dirty="0" smtClean="0"/>
              <a:t> Team</a:t>
            </a:r>
          </a:p>
          <a:p>
            <a:endParaRPr lang="nl-BE" dirty="0" smtClean="0"/>
          </a:p>
          <a:p>
            <a:r>
              <a:rPr lang="nl-BE" dirty="0" smtClean="0"/>
              <a:t>Uitmuntendheid in alles wat we doen</a:t>
            </a:r>
          </a:p>
          <a:p>
            <a:endParaRPr lang="nl-BE" dirty="0" smtClean="0"/>
          </a:p>
          <a:p>
            <a:r>
              <a:rPr lang="nl-BE" dirty="0" smtClean="0"/>
              <a:t>Accepteer elkaars verschillen en bewonder elkaars talenten op weg naar het gemeenschappelijk doel</a:t>
            </a:r>
          </a:p>
          <a:p>
            <a:endParaRPr lang="nl-BE" dirty="0"/>
          </a:p>
          <a:p>
            <a:r>
              <a:rPr lang="nl-BE" dirty="0" smtClean="0"/>
              <a:t>Team </a:t>
            </a:r>
            <a:r>
              <a:rPr lang="nl-BE" dirty="0" err="1"/>
              <a:t>W</a:t>
            </a:r>
            <a:r>
              <a:rPr lang="nl-BE" dirty="0" err="1" smtClean="0"/>
              <a:t>ork</a:t>
            </a:r>
            <a:r>
              <a:rPr lang="nl-BE" dirty="0" smtClean="0"/>
              <a:t> </a:t>
            </a:r>
            <a:r>
              <a:rPr lang="nl-BE" dirty="0" err="1" smtClean="0"/>
              <a:t>makes</a:t>
            </a:r>
            <a:r>
              <a:rPr lang="nl-BE" dirty="0" smtClean="0"/>
              <a:t> </a:t>
            </a:r>
            <a:r>
              <a:rPr lang="nl-BE" dirty="0" err="1" smtClean="0"/>
              <a:t>the</a:t>
            </a:r>
            <a:r>
              <a:rPr lang="nl-BE" dirty="0" smtClean="0"/>
              <a:t> Dream </a:t>
            </a:r>
            <a:r>
              <a:rPr lang="nl-BE" dirty="0" err="1"/>
              <a:t>w</a:t>
            </a:r>
            <a:r>
              <a:rPr lang="nl-BE" dirty="0" err="1" smtClean="0"/>
              <a:t>ork</a:t>
            </a:r>
            <a:endParaRPr lang="nl-BE" dirty="0" smtClean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73097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smtClean="0">
                <a:solidFill>
                  <a:srgbClr val="7030A0"/>
                </a:solidFill>
              </a:rPr>
              <a:t>High Performance Culture</a:t>
            </a:r>
          </a:p>
          <a:p>
            <a:r>
              <a:rPr lang="nl-BE" dirty="0" smtClean="0">
                <a:solidFill>
                  <a:srgbClr val="7030A0"/>
                </a:solidFill>
              </a:rPr>
              <a:t>2025 – 2030</a:t>
            </a:r>
          </a:p>
          <a:p>
            <a:endParaRPr lang="nl-BE" dirty="0" smtClean="0">
              <a:solidFill>
                <a:srgbClr val="7030A0"/>
              </a:solidFill>
            </a:endParaRPr>
          </a:p>
          <a:p>
            <a:r>
              <a:rPr lang="nl-BE" dirty="0" smtClean="0">
                <a:solidFill>
                  <a:srgbClr val="7030A0"/>
                </a:solidFill>
              </a:rPr>
              <a:t>Noblesse </a:t>
            </a:r>
            <a:r>
              <a:rPr lang="nl-BE" dirty="0" err="1" smtClean="0">
                <a:solidFill>
                  <a:srgbClr val="7030A0"/>
                </a:solidFill>
              </a:rPr>
              <a:t>Oblige</a:t>
            </a:r>
            <a:endParaRPr lang="nl-BE" dirty="0" smtClean="0">
              <a:solidFill>
                <a:srgbClr val="7030A0"/>
              </a:solidFill>
            </a:endParaRPr>
          </a:p>
          <a:p>
            <a:endParaRPr lang="nl-BE" dirty="0">
              <a:solidFill>
                <a:srgbClr val="7030A0"/>
              </a:solidFill>
            </a:endParaRPr>
          </a:p>
          <a:p>
            <a:r>
              <a:rPr lang="nl-BE" dirty="0" smtClean="0">
                <a:solidFill>
                  <a:srgbClr val="7030A0"/>
                </a:solidFill>
              </a:rPr>
              <a:t>LE Club par Excellence</a:t>
            </a:r>
            <a:endParaRPr lang="nl-BE" dirty="0">
              <a:solidFill>
                <a:srgbClr val="7030A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sz="5400" dirty="0" smtClean="0">
                <a:solidFill>
                  <a:srgbClr val="7030A0"/>
                </a:solidFill>
              </a:rPr>
              <a:t>RSC Anderlecht</a:t>
            </a:r>
            <a:endParaRPr lang="nl-BE" sz="5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686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i="1" u="sng" dirty="0" smtClean="0"/>
              <a:t>Topsportcultuur</a:t>
            </a:r>
            <a:endParaRPr lang="nl-BE" b="1" i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>
                <a:sym typeface="Wingdings" panose="05000000000000000000" pitchFamily="2" charset="2"/>
              </a:rPr>
              <a:t>Missie &amp; </a:t>
            </a:r>
            <a:r>
              <a:rPr lang="nl-BE" dirty="0" smtClean="0">
                <a:sym typeface="Wingdings" panose="05000000000000000000" pitchFamily="2" charset="2"/>
              </a:rPr>
              <a:t>visie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r>
              <a:rPr lang="nl-BE" dirty="0">
                <a:sym typeface="Wingdings" panose="05000000000000000000" pitchFamily="2" charset="2"/>
              </a:rPr>
              <a:t>Filosofie &amp; </a:t>
            </a:r>
            <a:r>
              <a:rPr lang="nl-BE" dirty="0" smtClean="0">
                <a:sym typeface="Wingdings" panose="05000000000000000000" pitchFamily="2" charset="2"/>
              </a:rPr>
              <a:t>waarden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r>
              <a:rPr lang="nl-BE" b="1" i="1" dirty="0">
                <a:sym typeface="Wingdings" panose="05000000000000000000" pitchFamily="2" charset="2"/>
              </a:rPr>
              <a:t>Sterke structuur &amp; sterke personages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52002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al 9"/>
          <p:cNvSpPr/>
          <p:nvPr/>
        </p:nvSpPr>
        <p:spPr>
          <a:xfrm>
            <a:off x="5724128" y="5085184"/>
            <a:ext cx="576064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8912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Rechte verbindingslijn met pijl 6"/>
          <p:cNvCxnSpPr/>
          <p:nvPr/>
        </p:nvCxnSpPr>
        <p:spPr>
          <a:xfrm>
            <a:off x="6660232" y="4725144"/>
            <a:ext cx="7200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al 7"/>
          <p:cNvSpPr/>
          <p:nvPr/>
        </p:nvSpPr>
        <p:spPr>
          <a:xfrm>
            <a:off x="6372200" y="5085184"/>
            <a:ext cx="576064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prstClr val="white"/>
              </a:solidFill>
            </a:endParaRPr>
          </a:p>
        </p:txBody>
      </p:sp>
      <p:sp>
        <p:nvSpPr>
          <p:cNvPr id="9" name="Ovaal 8"/>
          <p:cNvSpPr/>
          <p:nvPr/>
        </p:nvSpPr>
        <p:spPr>
          <a:xfrm>
            <a:off x="5724128" y="5589240"/>
            <a:ext cx="93610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prstClr val="white"/>
              </a:solidFill>
            </a:endParaRPr>
          </a:p>
        </p:txBody>
      </p:sp>
      <p:cxnSp>
        <p:nvCxnSpPr>
          <p:cNvPr id="12" name="Rechte verbindingslijn met pijl 11"/>
          <p:cNvCxnSpPr/>
          <p:nvPr/>
        </p:nvCxnSpPr>
        <p:spPr>
          <a:xfrm flipH="1">
            <a:off x="6012160" y="4617132"/>
            <a:ext cx="288032" cy="4680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/>
          <p:cNvCxnSpPr/>
          <p:nvPr/>
        </p:nvCxnSpPr>
        <p:spPr>
          <a:xfrm flipH="1">
            <a:off x="5148064" y="5996607"/>
            <a:ext cx="2104502" cy="29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/>
          <p:nvPr/>
        </p:nvCxnSpPr>
        <p:spPr>
          <a:xfrm flipH="1">
            <a:off x="5508104" y="5877272"/>
            <a:ext cx="21602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/>
          <p:nvPr/>
        </p:nvCxnSpPr>
        <p:spPr>
          <a:xfrm flipH="1">
            <a:off x="6660232" y="5517232"/>
            <a:ext cx="7200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met pijl 19"/>
          <p:cNvCxnSpPr>
            <a:endCxn id="9" idx="1"/>
          </p:cNvCxnSpPr>
          <p:nvPr/>
        </p:nvCxnSpPr>
        <p:spPr>
          <a:xfrm>
            <a:off x="5796136" y="5517232"/>
            <a:ext cx="65081" cy="145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vak 20"/>
          <p:cNvSpPr txBox="1"/>
          <p:nvPr/>
        </p:nvSpPr>
        <p:spPr>
          <a:xfrm>
            <a:off x="5796136" y="5102413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 smtClean="0">
                <a:solidFill>
                  <a:prstClr val="black"/>
                </a:solidFill>
              </a:rPr>
              <a:t>Prof.</a:t>
            </a:r>
            <a:endParaRPr lang="nl-BE" sz="1200" dirty="0">
              <a:solidFill>
                <a:prstClr val="black"/>
              </a:solidFill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6372200" y="5102413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 smtClean="0">
                <a:solidFill>
                  <a:prstClr val="black"/>
                </a:solidFill>
              </a:rPr>
              <a:t>Family</a:t>
            </a:r>
            <a:endParaRPr lang="nl-BE" sz="1200" dirty="0">
              <a:solidFill>
                <a:prstClr val="black"/>
              </a:solidFill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5828676" y="5630349"/>
            <a:ext cx="903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 smtClean="0">
                <a:solidFill>
                  <a:prstClr val="black"/>
                </a:solidFill>
              </a:rPr>
              <a:t>Noblesse </a:t>
            </a:r>
            <a:r>
              <a:rPr lang="nl-BE" sz="1200" dirty="0" err="1" smtClean="0">
                <a:solidFill>
                  <a:prstClr val="black"/>
                </a:solidFill>
              </a:rPr>
              <a:t>Oblige</a:t>
            </a:r>
            <a:endParaRPr lang="nl-BE" sz="1200" dirty="0">
              <a:solidFill>
                <a:prstClr val="black"/>
              </a:solidFill>
            </a:endParaRPr>
          </a:p>
        </p:txBody>
      </p:sp>
      <p:cxnSp>
        <p:nvCxnSpPr>
          <p:cNvPr id="25" name="Rechte verbindingslijn met pijl 24"/>
          <p:cNvCxnSpPr/>
          <p:nvPr/>
        </p:nvCxnSpPr>
        <p:spPr>
          <a:xfrm>
            <a:off x="611560" y="3789040"/>
            <a:ext cx="360040" cy="1656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al 25"/>
          <p:cNvSpPr/>
          <p:nvPr/>
        </p:nvSpPr>
        <p:spPr>
          <a:xfrm>
            <a:off x="611560" y="5379412"/>
            <a:ext cx="1440160" cy="10019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prstClr val="white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971600" y="5517232"/>
            <a:ext cx="1512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100" dirty="0" smtClean="0">
                <a:solidFill>
                  <a:prstClr val="black"/>
                </a:solidFill>
              </a:rPr>
              <a:t>Preventie</a:t>
            </a:r>
          </a:p>
          <a:p>
            <a:r>
              <a:rPr lang="nl-BE" sz="1100" dirty="0" smtClean="0">
                <a:solidFill>
                  <a:prstClr val="black"/>
                </a:solidFill>
              </a:rPr>
              <a:t>Kracht</a:t>
            </a:r>
          </a:p>
          <a:p>
            <a:r>
              <a:rPr lang="nl-BE" sz="1100" dirty="0" smtClean="0">
                <a:solidFill>
                  <a:prstClr val="black"/>
                </a:solidFill>
              </a:rPr>
              <a:t>Snelheid</a:t>
            </a:r>
          </a:p>
          <a:p>
            <a:r>
              <a:rPr lang="nl-BE" sz="1100" dirty="0" smtClean="0">
                <a:solidFill>
                  <a:prstClr val="black"/>
                </a:solidFill>
              </a:rPr>
              <a:t>Uithouding</a:t>
            </a:r>
            <a:endParaRPr lang="nl-BE" sz="1100" dirty="0">
              <a:solidFill>
                <a:prstClr val="black"/>
              </a:solidFill>
            </a:endParaRPr>
          </a:p>
        </p:txBody>
      </p:sp>
      <p:sp>
        <p:nvSpPr>
          <p:cNvPr id="38" name="Tekstvak 37"/>
          <p:cNvSpPr txBox="1"/>
          <p:nvPr/>
        </p:nvSpPr>
        <p:spPr>
          <a:xfrm>
            <a:off x="3995936" y="332656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>
                <a:solidFill>
                  <a:prstClr val="black"/>
                </a:solidFill>
              </a:rPr>
              <a:t>RSCA</a:t>
            </a:r>
            <a:endParaRPr lang="nl-BE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51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i="1" u="sng" dirty="0" smtClean="0"/>
              <a:t>Topsportcultuur</a:t>
            </a:r>
            <a:endParaRPr lang="nl-BE" b="1" i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>
                <a:sym typeface="Wingdings" panose="05000000000000000000" pitchFamily="2" charset="2"/>
              </a:rPr>
              <a:t>Missie &amp; </a:t>
            </a:r>
            <a:r>
              <a:rPr lang="nl-BE" dirty="0" smtClean="0">
                <a:sym typeface="Wingdings" panose="05000000000000000000" pitchFamily="2" charset="2"/>
              </a:rPr>
              <a:t>visie</a:t>
            </a:r>
            <a:endParaRPr lang="nl-BE" dirty="0">
              <a:sym typeface="Wingdings" panose="05000000000000000000" pitchFamily="2" charset="2"/>
            </a:endParaRPr>
          </a:p>
          <a:p>
            <a:r>
              <a:rPr lang="nl-BE" dirty="0">
                <a:sym typeface="Wingdings" panose="05000000000000000000" pitchFamily="2" charset="2"/>
              </a:rPr>
              <a:t>Filosofie &amp; </a:t>
            </a:r>
            <a:r>
              <a:rPr lang="nl-BE" dirty="0" smtClean="0">
                <a:sym typeface="Wingdings" panose="05000000000000000000" pitchFamily="2" charset="2"/>
              </a:rPr>
              <a:t>waarden</a:t>
            </a:r>
            <a:endParaRPr lang="nl-BE" dirty="0">
              <a:sym typeface="Wingdings" panose="05000000000000000000" pitchFamily="2" charset="2"/>
            </a:endParaRPr>
          </a:p>
          <a:p>
            <a:r>
              <a:rPr lang="nl-BE" dirty="0" smtClean="0">
                <a:sym typeface="Wingdings" panose="05000000000000000000" pitchFamily="2" charset="2"/>
              </a:rPr>
              <a:t>Sterke </a:t>
            </a:r>
            <a:r>
              <a:rPr lang="nl-BE" dirty="0">
                <a:sym typeface="Wingdings" panose="05000000000000000000" pitchFamily="2" charset="2"/>
              </a:rPr>
              <a:t>structuur &amp; sterke </a:t>
            </a:r>
            <a:r>
              <a:rPr lang="nl-BE" dirty="0" smtClean="0">
                <a:sym typeface="Wingdings" panose="05000000000000000000" pitchFamily="2" charset="2"/>
              </a:rPr>
              <a:t>personages</a:t>
            </a:r>
          </a:p>
          <a:p>
            <a:endParaRPr lang="nl-BE" b="1" i="1" dirty="0">
              <a:sym typeface="Wingdings" panose="05000000000000000000" pitchFamily="2" charset="2"/>
            </a:endParaRPr>
          </a:p>
          <a:p>
            <a:r>
              <a:rPr lang="nl-BE" b="1" i="1" dirty="0" smtClean="0">
                <a:sym typeface="Wingdings" panose="05000000000000000000" pitchFamily="2" charset="2"/>
              </a:rPr>
              <a:t>Wordt bepaald door mensen (niet door infrastructuur)</a:t>
            </a:r>
            <a:endParaRPr lang="nl-BE" b="1" i="1" dirty="0">
              <a:sym typeface="Wingdings" panose="05000000000000000000" pitchFamily="2" charset="2"/>
            </a:endParaRPr>
          </a:p>
          <a:p>
            <a:endParaRPr lang="nl-BE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933055"/>
            <a:ext cx="4082802" cy="2721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438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i="1" dirty="0" smtClean="0"/>
              <a:t>Topsportcultuur wordt bepaald door de mensen</a:t>
            </a:r>
            <a:endParaRPr lang="nl-BE" b="1" i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nl-BE" b="1" i="1" dirty="0" err="1"/>
              <a:t>Vision</a:t>
            </a:r>
            <a:r>
              <a:rPr lang="nl-BE" b="1" i="1" dirty="0"/>
              <a:t> </a:t>
            </a:r>
            <a:r>
              <a:rPr lang="nl-BE" b="1" i="1" dirty="0" err="1"/>
              <a:t>driven</a:t>
            </a:r>
            <a:r>
              <a:rPr lang="nl-BE" b="1" i="1" dirty="0"/>
              <a:t>, </a:t>
            </a:r>
            <a:r>
              <a:rPr lang="nl-BE" b="1" i="1" dirty="0" err="1"/>
              <a:t>value</a:t>
            </a:r>
            <a:r>
              <a:rPr lang="nl-BE" b="1" i="1" dirty="0"/>
              <a:t> </a:t>
            </a:r>
            <a:r>
              <a:rPr lang="nl-BE" b="1" i="1" dirty="0" err="1" smtClean="0"/>
              <a:t>based</a:t>
            </a:r>
            <a:endParaRPr lang="nl-BE" b="1" i="1" dirty="0" smtClean="0"/>
          </a:p>
          <a:p>
            <a:r>
              <a:rPr lang="nl-BE" b="1" i="1" dirty="0" smtClean="0"/>
              <a:t>Lead </a:t>
            </a:r>
            <a:r>
              <a:rPr lang="nl-BE" b="1" i="1" dirty="0" err="1"/>
              <a:t>by</a:t>
            </a:r>
            <a:r>
              <a:rPr lang="nl-BE" b="1" i="1" dirty="0"/>
              <a:t> </a:t>
            </a:r>
            <a:r>
              <a:rPr lang="nl-BE" b="1" i="1" dirty="0" err="1"/>
              <a:t>example</a:t>
            </a:r>
            <a:endParaRPr lang="nl-BE" b="1" i="1" dirty="0"/>
          </a:p>
          <a:p>
            <a:r>
              <a:rPr lang="nl-BE" b="1" i="1" dirty="0" err="1" smtClean="0"/>
              <a:t>Purpose</a:t>
            </a:r>
            <a:r>
              <a:rPr lang="nl-BE" b="1" i="1" dirty="0" smtClean="0"/>
              <a:t> </a:t>
            </a:r>
            <a:r>
              <a:rPr lang="nl-BE" b="1" i="1" dirty="0"/>
              <a:t>&amp; personal </a:t>
            </a:r>
            <a:r>
              <a:rPr lang="nl-BE" b="1" i="1" dirty="0" err="1"/>
              <a:t>connection</a:t>
            </a:r>
            <a:r>
              <a:rPr lang="nl-BE" b="1" i="1" dirty="0"/>
              <a:t> </a:t>
            </a:r>
            <a:r>
              <a:rPr lang="nl-BE" b="1" i="1" dirty="0">
                <a:sym typeface="Wingdings" panose="05000000000000000000" pitchFamily="2" charset="2"/>
              </a:rPr>
              <a:t> team </a:t>
            </a:r>
            <a:r>
              <a:rPr lang="nl-BE" b="1" i="1" dirty="0" smtClean="0">
                <a:sym typeface="Wingdings" panose="05000000000000000000" pitchFamily="2" charset="2"/>
              </a:rPr>
              <a:t>ontstaat</a:t>
            </a:r>
          </a:p>
          <a:p>
            <a:endParaRPr lang="nl-BE" b="1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BE" dirty="0" smtClean="0">
              <a:sym typeface="Wingdings" panose="05000000000000000000" pitchFamily="2" charset="2"/>
            </a:endParaRPr>
          </a:p>
          <a:p>
            <a:endParaRPr lang="nl-BE" dirty="0" smtClean="0">
              <a:sym typeface="Wingdings" panose="05000000000000000000" pitchFamily="2" charset="2"/>
            </a:endParaRPr>
          </a:p>
          <a:p>
            <a:endParaRPr lang="nl-BE" dirty="0" smtClean="0"/>
          </a:p>
          <a:p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75" y="3573016"/>
            <a:ext cx="489585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18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i="1" dirty="0" smtClean="0"/>
              <a:t>Topsportcultuur wordt bepaald door de mensen</a:t>
            </a:r>
            <a:endParaRPr lang="nl-BE" b="1" i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nl-BE" b="1" i="1" dirty="0" err="1"/>
              <a:t>Vision</a:t>
            </a:r>
            <a:r>
              <a:rPr lang="nl-BE" b="1" i="1" dirty="0"/>
              <a:t> </a:t>
            </a:r>
            <a:r>
              <a:rPr lang="nl-BE" b="1" i="1" dirty="0" err="1"/>
              <a:t>driven</a:t>
            </a:r>
            <a:r>
              <a:rPr lang="nl-BE" b="1" i="1" dirty="0"/>
              <a:t>, </a:t>
            </a:r>
            <a:r>
              <a:rPr lang="nl-BE" b="1" i="1" dirty="0" err="1"/>
              <a:t>value</a:t>
            </a:r>
            <a:r>
              <a:rPr lang="nl-BE" b="1" i="1" dirty="0"/>
              <a:t> </a:t>
            </a:r>
            <a:r>
              <a:rPr lang="nl-BE" b="1" i="1" dirty="0" err="1" smtClean="0"/>
              <a:t>based</a:t>
            </a:r>
            <a:endParaRPr lang="nl-BE" b="1" i="1" dirty="0" smtClean="0"/>
          </a:p>
          <a:p>
            <a:r>
              <a:rPr lang="nl-BE" b="1" i="1" dirty="0" smtClean="0"/>
              <a:t>Lead </a:t>
            </a:r>
            <a:r>
              <a:rPr lang="nl-BE" b="1" i="1" dirty="0" err="1"/>
              <a:t>by</a:t>
            </a:r>
            <a:r>
              <a:rPr lang="nl-BE" b="1" i="1" dirty="0"/>
              <a:t> </a:t>
            </a:r>
            <a:r>
              <a:rPr lang="nl-BE" b="1" i="1" dirty="0" err="1"/>
              <a:t>example</a:t>
            </a:r>
            <a:endParaRPr lang="nl-BE" b="1" i="1" dirty="0"/>
          </a:p>
          <a:p>
            <a:r>
              <a:rPr lang="nl-BE" b="1" i="1" dirty="0" err="1" smtClean="0"/>
              <a:t>Purpose</a:t>
            </a:r>
            <a:r>
              <a:rPr lang="nl-BE" b="1" i="1" dirty="0" smtClean="0"/>
              <a:t> </a:t>
            </a:r>
            <a:r>
              <a:rPr lang="nl-BE" b="1" i="1" dirty="0"/>
              <a:t>&amp; personal </a:t>
            </a:r>
            <a:r>
              <a:rPr lang="nl-BE" b="1" i="1" dirty="0" err="1"/>
              <a:t>connection</a:t>
            </a:r>
            <a:r>
              <a:rPr lang="nl-BE" b="1" i="1" dirty="0"/>
              <a:t> </a:t>
            </a:r>
            <a:r>
              <a:rPr lang="nl-BE" b="1" i="1" dirty="0">
                <a:sym typeface="Wingdings" panose="05000000000000000000" pitchFamily="2" charset="2"/>
              </a:rPr>
              <a:t> team </a:t>
            </a:r>
            <a:r>
              <a:rPr lang="nl-BE" b="1" i="1" dirty="0" smtClean="0">
                <a:sym typeface="Wingdings" panose="05000000000000000000" pitchFamily="2" charset="2"/>
              </a:rPr>
              <a:t>ontstaat</a:t>
            </a:r>
          </a:p>
          <a:p>
            <a:r>
              <a:rPr lang="nl-BE" b="1" i="1" dirty="0" err="1" smtClean="0">
                <a:sym typeface="Wingdings" panose="05000000000000000000" pitchFamily="2" charset="2"/>
              </a:rPr>
              <a:t>Mindset</a:t>
            </a:r>
            <a:endParaRPr lang="nl-BE" b="1" i="1" dirty="0" smtClean="0">
              <a:sym typeface="Wingdings" panose="05000000000000000000" pitchFamily="2" charset="2"/>
            </a:endParaRPr>
          </a:p>
          <a:p>
            <a:pPr lvl="1"/>
            <a:r>
              <a:rPr lang="nl-BE" dirty="0">
                <a:sym typeface="Wingdings" panose="05000000000000000000" pitchFamily="2" charset="2"/>
              </a:rPr>
              <a:t>Losers </a:t>
            </a:r>
            <a:r>
              <a:rPr lang="nl-BE" dirty="0" err="1">
                <a:sym typeface="Wingdings" panose="05000000000000000000" pitchFamily="2" charset="2"/>
              </a:rPr>
              <a:t>find</a:t>
            </a:r>
            <a:r>
              <a:rPr lang="nl-BE" dirty="0">
                <a:sym typeface="Wingdings" panose="05000000000000000000" pitchFamily="2" charset="2"/>
              </a:rPr>
              <a:t> excuses, winners </a:t>
            </a:r>
            <a:r>
              <a:rPr lang="nl-BE" dirty="0" err="1">
                <a:sym typeface="Wingdings" panose="05000000000000000000" pitchFamily="2" charset="2"/>
              </a:rPr>
              <a:t>find</a:t>
            </a:r>
            <a:r>
              <a:rPr lang="nl-BE" dirty="0">
                <a:sym typeface="Wingdings" panose="05000000000000000000" pitchFamily="2" charset="2"/>
              </a:rPr>
              <a:t> a way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Halfvol of half leeg glas?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Werknemer of medewerker?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Parlementslid of volksvertegenwoordiger?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Nieuwe situatie: angst of kans? </a:t>
            </a:r>
          </a:p>
          <a:p>
            <a:pPr lvl="1"/>
            <a:r>
              <a:rPr lang="nl-BE" dirty="0" smtClean="0">
                <a:sym typeface="Wingdings" panose="05000000000000000000" pitchFamily="2" charset="2"/>
              </a:rPr>
              <a:t>Elk nadeel heb ze voordeel (Johan Cruyff)</a:t>
            </a:r>
          </a:p>
          <a:p>
            <a:pPr lvl="1"/>
            <a:endParaRPr lang="nl-BE" b="1" i="1" dirty="0" smtClean="0">
              <a:sym typeface="Wingdings" panose="05000000000000000000" pitchFamily="2" charset="2"/>
            </a:endParaRPr>
          </a:p>
          <a:p>
            <a:r>
              <a:rPr lang="nl-BE" b="1" i="1" dirty="0"/>
              <a:t>Omarm de </a:t>
            </a:r>
            <a:r>
              <a:rPr lang="nl-BE" b="1" i="1" dirty="0" smtClean="0"/>
              <a:t>verschillen, waardeer elkaars kwaliteiten…</a:t>
            </a:r>
            <a:endParaRPr lang="nl-BE" b="1" i="1" dirty="0"/>
          </a:p>
          <a:p>
            <a:endParaRPr lang="nl-BE" b="1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BE" dirty="0" smtClean="0">
              <a:sym typeface="Wingdings" panose="05000000000000000000" pitchFamily="2" charset="2"/>
            </a:endParaRPr>
          </a:p>
          <a:p>
            <a:endParaRPr lang="nl-BE" dirty="0" smtClean="0">
              <a:sym typeface="Wingdings" panose="05000000000000000000" pitchFamily="2" charset="2"/>
            </a:endParaRPr>
          </a:p>
          <a:p>
            <a:endParaRPr lang="nl-BE" dirty="0" smtClean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89298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 smtClean="0"/>
              <a:t/>
            </a:r>
            <a:br>
              <a:rPr lang="nl-BE" b="1" dirty="0" smtClean="0"/>
            </a:br>
            <a:r>
              <a:rPr lang="nl-BE" b="1" dirty="0" smtClean="0"/>
              <a:t>Omarm </a:t>
            </a:r>
            <a:r>
              <a:rPr lang="nl-BE" b="1" dirty="0"/>
              <a:t>de verschillen, waardeer elkaars kwaliteiten</a:t>
            </a:r>
            <a:r>
              <a:rPr lang="nl-BE" b="1" dirty="0" smtClean="0"/>
              <a:t>…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775" y="2079625"/>
            <a:ext cx="5886450" cy="3914775"/>
          </a:xfrm>
        </p:spPr>
      </p:pic>
    </p:spTree>
    <p:extLst>
      <p:ext uri="{BB962C8B-B14F-4D97-AF65-F5344CB8AC3E}">
        <p14:creationId xmlns:p14="http://schemas.microsoft.com/office/powerpoint/2010/main" val="2063672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1) Teamwork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nl-BE" dirty="0" smtClean="0"/>
              <a:t>2) Vind de juiste mensen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nl-BE" dirty="0" smtClean="0"/>
              <a:t>Gezamenlijk doel</a:t>
            </a:r>
          </a:p>
          <a:p>
            <a:r>
              <a:rPr lang="nl-BE" dirty="0" smtClean="0"/>
              <a:t>Gezamenlijke waarden</a:t>
            </a:r>
          </a:p>
          <a:p>
            <a:r>
              <a:rPr lang="nl-BE" dirty="0" smtClean="0"/>
              <a:t>Duidelijkheid over rollen</a:t>
            </a:r>
          </a:p>
          <a:p>
            <a:r>
              <a:rPr lang="nl-BE" dirty="0" smtClean="0"/>
              <a:t>Omarm verschillen</a:t>
            </a:r>
            <a:endParaRPr lang="nl-BE" dirty="0"/>
          </a:p>
        </p:txBody>
      </p:sp>
      <p:pic>
        <p:nvPicPr>
          <p:cNvPr id="7" name="Tijdelijke aanduiding voor inhoud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246061"/>
            <a:ext cx="4038600" cy="2272465"/>
          </a:xfrm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Hoe topsportcultuur creëren?</a:t>
            </a:r>
            <a:br>
              <a:rPr lang="nl-BE" dirty="0" smtClean="0"/>
            </a:br>
            <a:r>
              <a:rPr lang="nl-BE" dirty="0" smtClean="0"/>
              <a:t>(Cultuur boven omstandigheden)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25916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3) 5-stappenplan: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nl-BE" dirty="0" smtClean="0"/>
              <a:t>4) Coach meer, manage minder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nl-BE" dirty="0" smtClean="0"/>
              <a:t>De Benchmark</a:t>
            </a:r>
          </a:p>
          <a:p>
            <a:r>
              <a:rPr lang="nl-BE" dirty="0" smtClean="0"/>
              <a:t>De kloof naar winnen</a:t>
            </a:r>
          </a:p>
          <a:p>
            <a:r>
              <a:rPr lang="nl-BE" dirty="0" smtClean="0"/>
              <a:t>Doelen stellen (+ tijdslijn)</a:t>
            </a:r>
          </a:p>
          <a:p>
            <a:r>
              <a:rPr lang="nl-BE" dirty="0" smtClean="0"/>
              <a:t>Vaststellen voorwaarden (wie &amp; wat heb je nodig)</a:t>
            </a:r>
          </a:p>
          <a:p>
            <a:r>
              <a:rPr lang="nl-BE" dirty="0" smtClean="0"/>
              <a:t>Evalueren</a:t>
            </a:r>
            <a:endParaRPr lang="nl-BE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Coaching:</a:t>
            </a:r>
          </a:p>
          <a:p>
            <a:pPr lvl="1"/>
            <a:r>
              <a:rPr lang="nl-BE" dirty="0"/>
              <a:t>Mensenwerk</a:t>
            </a:r>
          </a:p>
          <a:p>
            <a:pPr lvl="1"/>
            <a:r>
              <a:rPr lang="nl-BE" dirty="0"/>
              <a:t>Inspiratie</a:t>
            </a:r>
          </a:p>
          <a:p>
            <a:pPr lvl="1"/>
            <a:r>
              <a:rPr lang="nl-BE" dirty="0"/>
              <a:t>Inlevingsvermogen</a:t>
            </a:r>
          </a:p>
          <a:p>
            <a:pPr lvl="1"/>
            <a:r>
              <a:rPr lang="nl-BE" dirty="0" smtClean="0"/>
              <a:t>Ondersteunen</a:t>
            </a:r>
          </a:p>
          <a:p>
            <a:r>
              <a:rPr lang="nl-BE" dirty="0" smtClean="0"/>
              <a:t>Management:</a:t>
            </a:r>
          </a:p>
          <a:p>
            <a:pPr lvl="1"/>
            <a:r>
              <a:rPr lang="nl-BE" dirty="0" smtClean="0"/>
              <a:t>Systemen</a:t>
            </a:r>
          </a:p>
          <a:p>
            <a:pPr lvl="1"/>
            <a:r>
              <a:rPr lang="nl-BE" dirty="0" smtClean="0"/>
              <a:t>Protocollen</a:t>
            </a:r>
          </a:p>
          <a:p>
            <a:pPr lvl="1"/>
            <a:r>
              <a:rPr lang="nl-BE" dirty="0" smtClean="0"/>
              <a:t>Aankruisen van vakjes</a:t>
            </a:r>
          </a:p>
          <a:p>
            <a:pPr marL="274320" lvl="1" indent="0">
              <a:buNone/>
            </a:pPr>
            <a:endParaRPr lang="nl-BE" dirty="0"/>
          </a:p>
          <a:p>
            <a:pPr marL="274320" lvl="1" indent="0">
              <a:buNone/>
            </a:pPr>
            <a:endParaRPr lang="nl-BE" dirty="0" smtClean="0"/>
          </a:p>
          <a:p>
            <a:pPr marL="274320" lvl="1" indent="0">
              <a:buNone/>
            </a:pPr>
            <a:endParaRPr lang="nl-BE" dirty="0" smtClean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Hoe topsportcultuur creëren?</a:t>
            </a:r>
            <a:br>
              <a:rPr lang="nl-BE" dirty="0"/>
            </a:br>
            <a:r>
              <a:rPr lang="nl-BE" dirty="0"/>
              <a:t>(Cultuur boven omstandigheden)</a:t>
            </a:r>
          </a:p>
        </p:txBody>
      </p:sp>
    </p:spTree>
    <p:extLst>
      <p:ext uri="{BB962C8B-B14F-4D97-AF65-F5344CB8AC3E}">
        <p14:creationId xmlns:p14="http://schemas.microsoft.com/office/powerpoint/2010/main" val="28590896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Manager of Coach? 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l-BE" dirty="0" smtClean="0"/>
              <a:t>People manager of cijfer manager</a:t>
            </a:r>
          </a:p>
          <a:p>
            <a:r>
              <a:rPr lang="nl-BE" dirty="0" smtClean="0"/>
              <a:t>Betrokkenheid tonen</a:t>
            </a:r>
          </a:p>
          <a:p>
            <a:r>
              <a:rPr lang="nl-BE" dirty="0" smtClean="0"/>
              <a:t>Verantwoordelijkheid geven en nemen</a:t>
            </a:r>
          </a:p>
          <a:p>
            <a:r>
              <a:rPr lang="nl-BE" dirty="0" smtClean="0"/>
              <a:t>Vrijheid onder supervisie</a:t>
            </a:r>
          </a:p>
          <a:p>
            <a:r>
              <a:rPr lang="nl-BE" dirty="0" smtClean="0"/>
              <a:t>Werknemers of medewerkers?</a:t>
            </a:r>
          </a:p>
          <a:p>
            <a:pPr lvl="1"/>
            <a:r>
              <a:rPr lang="nl-BE" dirty="0" smtClean="0"/>
              <a:t>Vergadering of overleg?</a:t>
            </a:r>
          </a:p>
          <a:p>
            <a:r>
              <a:rPr lang="nl-BE" dirty="0" smtClean="0"/>
              <a:t>Team</a:t>
            </a:r>
          </a:p>
          <a:p>
            <a:r>
              <a:rPr lang="nl-BE" dirty="0" smtClean="0"/>
              <a:t>Het beste uit elke medewerker halen</a:t>
            </a:r>
          </a:p>
          <a:p>
            <a:r>
              <a:rPr lang="nl-BE" dirty="0" smtClean="0"/>
              <a:t>Iedere medewerker/speler zich optimaal laten voelen dan wordt het team alleen maar beter (</a:t>
            </a:r>
            <a:r>
              <a:rPr lang="nl-BE" dirty="0" err="1" smtClean="0"/>
              <a:t>Vital</a:t>
            </a:r>
            <a:r>
              <a:rPr lang="nl-BE" dirty="0" smtClean="0"/>
              <a:t> Heynen)</a:t>
            </a:r>
          </a:p>
          <a:p>
            <a:r>
              <a:rPr lang="nl-BE" dirty="0" smtClean="0"/>
              <a:t>Action Type - MBTI</a:t>
            </a:r>
            <a:endParaRPr lang="nl-BE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564904"/>
            <a:ext cx="3657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56506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Manager/coach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nl-BE" dirty="0"/>
          </a:p>
          <a:p>
            <a:r>
              <a:rPr lang="nl-BE" altLang="nl-BE" sz="2800" dirty="0"/>
              <a:t>Via Action Type ®</a:t>
            </a:r>
            <a:endParaRPr lang="nl-BE" altLang="nl-BE" sz="1800" dirty="0"/>
          </a:p>
          <a:p>
            <a:pPr lvl="1"/>
            <a:r>
              <a:rPr lang="nl-BE" altLang="nl-BE" sz="2400" dirty="0"/>
              <a:t>Jezelf als coach beter leren kennen</a:t>
            </a:r>
          </a:p>
          <a:p>
            <a:pPr lvl="1"/>
            <a:r>
              <a:rPr lang="nl-BE" altLang="nl-BE" sz="2400" dirty="0"/>
              <a:t>Je atleet/atleten beter leren kennen</a:t>
            </a:r>
          </a:p>
          <a:p>
            <a:pPr lvl="1"/>
            <a:r>
              <a:rPr lang="nl-BE" altLang="nl-BE" sz="2400" dirty="0"/>
              <a:t>De groep optimaal </a:t>
            </a:r>
            <a:r>
              <a:rPr lang="nl-BE" altLang="nl-BE" sz="2400" dirty="0" smtClean="0"/>
              <a:t>coachen</a:t>
            </a:r>
          </a:p>
          <a:p>
            <a:endParaRPr lang="nl-BE" altLang="nl-BE" sz="2800" dirty="0" smtClean="0"/>
          </a:p>
          <a:p>
            <a:r>
              <a:rPr lang="nl-BE" altLang="nl-BE" sz="2800" dirty="0" err="1" smtClean="0"/>
              <a:t>Totaalcoachen</a:t>
            </a:r>
            <a:endParaRPr lang="nl-BE" altLang="nl-BE" sz="2800" dirty="0"/>
          </a:p>
          <a:p>
            <a:endParaRPr lang="nl-BE" altLang="nl-BE" sz="2800" dirty="0" smtClean="0"/>
          </a:p>
          <a:p>
            <a:r>
              <a:rPr lang="nl-BE" altLang="nl-BE" sz="2800" dirty="0" smtClean="0"/>
              <a:t>Jan </a:t>
            </a:r>
            <a:r>
              <a:rPr lang="nl-BE" altLang="nl-BE" sz="2800" dirty="0" err="1"/>
              <a:t>Huybers</a:t>
            </a:r>
            <a:r>
              <a:rPr lang="nl-BE" altLang="nl-BE" sz="2800" dirty="0"/>
              <a:t> &amp; Peter Murphy</a:t>
            </a:r>
          </a:p>
          <a:p>
            <a:endParaRPr lang="nl-BE" altLang="nl-BE" sz="2800" dirty="0" smtClean="0"/>
          </a:p>
          <a:p>
            <a:r>
              <a:rPr lang="nl-BE" altLang="nl-BE" sz="2800" dirty="0" smtClean="0"/>
              <a:t>4 </a:t>
            </a:r>
            <a:r>
              <a:rPr lang="nl-BE" altLang="nl-BE" sz="2800" dirty="0"/>
              <a:t>hoofdtypes</a:t>
            </a:r>
          </a:p>
          <a:p>
            <a:pPr lvl="1"/>
            <a:r>
              <a:rPr lang="nl-BE" altLang="nl-BE" sz="2400" dirty="0"/>
              <a:t>SP: Vaklui</a:t>
            </a:r>
          </a:p>
          <a:p>
            <a:pPr lvl="1"/>
            <a:r>
              <a:rPr lang="nl-BE" altLang="nl-BE" sz="2400" dirty="0"/>
              <a:t>SJ: Wachters</a:t>
            </a:r>
          </a:p>
          <a:p>
            <a:pPr lvl="1"/>
            <a:r>
              <a:rPr lang="nl-BE" altLang="nl-BE" sz="2400" dirty="0"/>
              <a:t>NT: Rationalisten</a:t>
            </a:r>
          </a:p>
          <a:p>
            <a:pPr lvl="1"/>
            <a:r>
              <a:rPr lang="nl-BE" altLang="nl-BE" sz="2400" dirty="0"/>
              <a:t>NF: Idealisten</a:t>
            </a:r>
          </a:p>
          <a:p>
            <a:endParaRPr lang="nl-BE" altLang="nl-BE" dirty="0"/>
          </a:p>
          <a:p>
            <a:endParaRPr lang="nl-BE" dirty="0" smtClean="0"/>
          </a:p>
          <a:p>
            <a:pPr lvl="1"/>
            <a:endParaRPr lang="nl-BE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435" y="1600200"/>
            <a:ext cx="345948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1327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dirty="0" smtClean="0"/>
              <a:t>Gericht op winnen (presteren)</a:t>
            </a:r>
          </a:p>
          <a:p>
            <a:r>
              <a:rPr lang="nl-BE" dirty="0" smtClean="0"/>
              <a:t>Hoge verwachtingen: </a:t>
            </a:r>
          </a:p>
          <a:p>
            <a:r>
              <a:rPr lang="nl-BE" dirty="0" smtClean="0"/>
              <a:t>Confrontaties:</a:t>
            </a:r>
          </a:p>
          <a:p>
            <a:r>
              <a:rPr lang="nl-BE" dirty="0" smtClean="0"/>
              <a:t>Verantwoordelijkheid</a:t>
            </a:r>
          </a:p>
          <a:p>
            <a:r>
              <a:rPr lang="nl-BE" dirty="0" smtClean="0"/>
              <a:t>Geen excuses</a:t>
            </a:r>
          </a:p>
          <a:p>
            <a:r>
              <a:rPr lang="nl-BE" dirty="0" smtClean="0"/>
              <a:t>Weerbaarheid</a:t>
            </a:r>
          </a:p>
          <a:p>
            <a:r>
              <a:rPr lang="nl-BE" dirty="0" smtClean="0"/>
              <a:t>The Winning Spirit:</a:t>
            </a:r>
          </a:p>
          <a:p>
            <a:r>
              <a:rPr lang="nl-BE" dirty="0" smtClean="0"/>
              <a:t>Accepteer:</a:t>
            </a:r>
          </a:p>
          <a:p>
            <a:endParaRPr lang="nl-BE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endParaRPr lang="nl-BE" dirty="0" smtClean="0"/>
          </a:p>
          <a:p>
            <a:r>
              <a:rPr lang="nl-BE" dirty="0" smtClean="0"/>
              <a:t>Commitment</a:t>
            </a:r>
          </a:p>
          <a:p>
            <a:r>
              <a:rPr lang="nl-BE" sz="2000" dirty="0" err="1" smtClean="0"/>
              <a:t>Contenders</a:t>
            </a:r>
            <a:r>
              <a:rPr lang="nl-BE" sz="2000" dirty="0" smtClean="0"/>
              <a:t> &lt;-&gt;</a:t>
            </a:r>
            <a:r>
              <a:rPr lang="nl-BE" sz="2000" dirty="0" err="1" smtClean="0"/>
              <a:t>Pretenders</a:t>
            </a:r>
            <a:endParaRPr lang="nl-BE" sz="2000" dirty="0" smtClean="0"/>
          </a:p>
          <a:p>
            <a:endParaRPr lang="nl-BE" sz="2000" dirty="0"/>
          </a:p>
          <a:p>
            <a:endParaRPr lang="nl-BE" sz="2000" dirty="0" smtClean="0"/>
          </a:p>
          <a:p>
            <a:endParaRPr lang="nl-BE" sz="2000" dirty="0"/>
          </a:p>
          <a:p>
            <a:pPr marL="0" indent="0">
              <a:buNone/>
            </a:pPr>
            <a:endParaRPr lang="nl-BE" sz="2000" dirty="0"/>
          </a:p>
          <a:p>
            <a:pPr marL="0" indent="0">
              <a:buNone/>
            </a:pPr>
            <a:endParaRPr lang="nl-BE" sz="2000" dirty="0"/>
          </a:p>
          <a:p>
            <a:r>
              <a:rPr lang="nl-BE" sz="2000" dirty="0" smtClean="0"/>
              <a:t>Yes We </a:t>
            </a:r>
            <a:r>
              <a:rPr lang="nl-BE" sz="2000" dirty="0" err="1" smtClean="0"/>
              <a:t>Can</a:t>
            </a:r>
            <a:endParaRPr lang="nl-BE" sz="2000" dirty="0" smtClean="0"/>
          </a:p>
          <a:p>
            <a:r>
              <a:rPr lang="nl-BE" sz="2000" dirty="0" smtClean="0"/>
              <a:t>Niet altijd leuk</a:t>
            </a:r>
            <a:endParaRPr lang="nl-BE" sz="2000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Topsportcultuur:</a:t>
            </a:r>
            <a:br>
              <a:rPr lang="nl-BE" dirty="0" smtClean="0"/>
            </a:br>
            <a:r>
              <a:rPr lang="nl-BE" dirty="0" smtClean="0"/>
              <a:t>Universeel </a:t>
            </a:r>
            <a:r>
              <a:rPr lang="nl-BE" dirty="0" err="1" smtClean="0"/>
              <a:t>succesvolleprestatiecultuur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98220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Individuele topprestatie: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BE" dirty="0" smtClean="0"/>
              <a:t>Happy</a:t>
            </a:r>
          </a:p>
          <a:p>
            <a:r>
              <a:rPr lang="nl-BE" dirty="0" err="1" smtClean="0"/>
              <a:t>Healthy</a:t>
            </a:r>
            <a:endParaRPr lang="nl-BE" dirty="0" smtClean="0"/>
          </a:p>
          <a:p>
            <a:r>
              <a:rPr lang="nl-BE" dirty="0" err="1" smtClean="0"/>
              <a:t>Connected</a:t>
            </a:r>
            <a:r>
              <a:rPr lang="nl-BE" dirty="0" smtClean="0"/>
              <a:t> </a:t>
            </a:r>
            <a:r>
              <a:rPr lang="nl-BE" dirty="0" smtClean="0">
                <a:sym typeface="Wingdings" panose="05000000000000000000" pitchFamily="2" charset="2"/>
              </a:rPr>
              <a:t> intrinsiek gemotiveerd</a:t>
            </a:r>
          </a:p>
          <a:p>
            <a:r>
              <a:rPr lang="nl-BE" dirty="0" smtClean="0">
                <a:sym typeface="Wingdings" panose="05000000000000000000" pitchFamily="2" charset="2"/>
              </a:rPr>
              <a:t>Positieve </a:t>
            </a:r>
            <a:r>
              <a:rPr lang="nl-BE" dirty="0" err="1" smtClean="0">
                <a:sym typeface="Wingdings" panose="05000000000000000000" pitchFamily="2" charset="2"/>
              </a:rPr>
              <a:t>mindset</a:t>
            </a:r>
            <a:endParaRPr lang="nl-BE" dirty="0" smtClean="0">
              <a:sym typeface="Wingdings" panose="05000000000000000000" pitchFamily="2" charset="2"/>
            </a:endParaRPr>
          </a:p>
          <a:p>
            <a:endParaRPr lang="nl-BE" dirty="0" smtClean="0">
              <a:sym typeface="Wingdings" panose="05000000000000000000" pitchFamily="2" charset="2"/>
            </a:endParaRPr>
          </a:p>
          <a:p>
            <a:r>
              <a:rPr lang="nl-BE" dirty="0" smtClean="0">
                <a:sym typeface="Wingdings" panose="05000000000000000000" pitchFamily="2" charset="2"/>
              </a:rPr>
              <a:t>Losers </a:t>
            </a:r>
            <a:r>
              <a:rPr lang="nl-BE" dirty="0" err="1" smtClean="0">
                <a:sym typeface="Wingdings" panose="05000000000000000000" pitchFamily="2" charset="2"/>
              </a:rPr>
              <a:t>find</a:t>
            </a:r>
            <a:r>
              <a:rPr lang="nl-BE" dirty="0" smtClean="0">
                <a:sym typeface="Wingdings" panose="05000000000000000000" pitchFamily="2" charset="2"/>
              </a:rPr>
              <a:t> excuses, winners </a:t>
            </a:r>
            <a:r>
              <a:rPr lang="nl-BE" dirty="0" err="1" smtClean="0">
                <a:sym typeface="Wingdings" panose="05000000000000000000" pitchFamily="2" charset="2"/>
              </a:rPr>
              <a:t>find</a:t>
            </a:r>
            <a:r>
              <a:rPr lang="nl-BE" dirty="0" smtClean="0">
                <a:sym typeface="Wingdings" panose="05000000000000000000" pitchFamily="2" charset="2"/>
              </a:rPr>
              <a:t> a way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r>
              <a:rPr lang="nl-BE" dirty="0" smtClean="0">
                <a:sym typeface="Wingdings" panose="05000000000000000000" pitchFamily="2" charset="2"/>
              </a:rPr>
              <a:t>Continue leerproces</a:t>
            </a:r>
            <a:endParaRPr lang="nl-BE" dirty="0">
              <a:sym typeface="Wingdings" panose="05000000000000000000" pitchFamily="2" charset="2"/>
            </a:endParaRPr>
          </a:p>
          <a:p>
            <a:endParaRPr lang="nl-BE" dirty="0" smtClean="0"/>
          </a:p>
          <a:p>
            <a:endParaRPr lang="nl-BE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437112"/>
            <a:ext cx="2952328" cy="231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19001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b="1" i="1" dirty="0" smtClean="0"/>
              <a:t>Leerproces: Atleet naar Topatleet</a:t>
            </a:r>
            <a:r>
              <a:rPr lang="nl-BE" dirty="0" smtClean="0"/>
              <a:t/>
            </a:r>
            <a:br>
              <a:rPr lang="nl-BE" dirty="0" smtClean="0"/>
            </a:b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nl-BE" altLang="nl-BE" dirty="0"/>
              <a:t>Van Aanreiken naar </a:t>
            </a:r>
            <a:r>
              <a:rPr lang="nl-BE" altLang="nl-BE" dirty="0">
                <a:solidFill>
                  <a:srgbClr val="CC0000"/>
                </a:solidFill>
              </a:rPr>
              <a:t>Meedenken</a:t>
            </a:r>
          </a:p>
          <a:p>
            <a:endParaRPr lang="nl-BE" altLang="nl-BE" dirty="0" smtClean="0"/>
          </a:p>
          <a:p>
            <a:r>
              <a:rPr lang="nl-BE" altLang="nl-BE" dirty="0" smtClean="0"/>
              <a:t>Van </a:t>
            </a:r>
            <a:r>
              <a:rPr lang="nl-BE" altLang="nl-BE" dirty="0"/>
              <a:t>Discipline naar </a:t>
            </a:r>
            <a:r>
              <a:rPr lang="nl-BE" altLang="nl-BE" dirty="0">
                <a:solidFill>
                  <a:srgbClr val="CC0000"/>
                </a:solidFill>
              </a:rPr>
              <a:t>Zelfdiscipline</a:t>
            </a:r>
          </a:p>
          <a:p>
            <a:endParaRPr lang="nl-BE" altLang="nl-BE" dirty="0" smtClean="0"/>
          </a:p>
          <a:p>
            <a:r>
              <a:rPr lang="nl-BE" altLang="nl-BE" dirty="0" smtClean="0"/>
              <a:t>WE </a:t>
            </a:r>
            <a:r>
              <a:rPr lang="nl-BE" altLang="nl-BE" dirty="0"/>
              <a:t>STREVEN niet naar perfectie, maar wel NAAR </a:t>
            </a:r>
            <a:r>
              <a:rPr lang="nl-BE" altLang="nl-BE" dirty="0" smtClean="0">
                <a:solidFill>
                  <a:srgbClr val="CC0000"/>
                </a:solidFill>
              </a:rPr>
              <a:t>VERBETERING</a:t>
            </a:r>
            <a:r>
              <a:rPr lang="nl-BE" altLang="nl-BE" dirty="0" smtClean="0"/>
              <a:t>!</a:t>
            </a:r>
          </a:p>
          <a:p>
            <a:endParaRPr lang="nl-BE" altLang="nl-BE" dirty="0"/>
          </a:p>
          <a:p>
            <a:r>
              <a:rPr lang="nl-BE" altLang="nl-BE" dirty="0" smtClean="0"/>
              <a:t>Fouten maken mag, zo lang je er maar van leert!</a:t>
            </a:r>
            <a:endParaRPr lang="nl-BE" altLang="nl-BE" dirty="0"/>
          </a:p>
          <a:p>
            <a:endParaRPr lang="nl-BE" altLang="nl-BE" dirty="0" smtClean="0"/>
          </a:p>
          <a:p>
            <a:r>
              <a:rPr lang="nl-BE" altLang="nl-BE" dirty="0" smtClean="0"/>
              <a:t>Teveel </a:t>
            </a:r>
            <a:r>
              <a:rPr lang="nl-BE" altLang="nl-BE" dirty="0"/>
              <a:t>aan “DRUK” </a:t>
            </a:r>
            <a:r>
              <a:rPr lang="nl-BE" altLang="nl-BE" dirty="0" smtClean="0"/>
              <a:t>afhouden</a:t>
            </a:r>
          </a:p>
          <a:p>
            <a:endParaRPr lang="nl-BE" altLang="nl-BE" dirty="0" smtClean="0"/>
          </a:p>
          <a:p>
            <a:r>
              <a:rPr lang="nl-BE" altLang="nl-BE" dirty="0" smtClean="0"/>
              <a:t>Leren toewerken naar kampioenschappen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21290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sz="2400" b="1" i="1" dirty="0"/>
              <a:t>Leren toewerken naar kampioenschappen</a:t>
            </a:r>
            <a:endParaRPr lang="nl-BE" sz="2400" b="1" i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nl-BE" altLang="nl-BE" b="1" i="1" dirty="0" smtClean="0"/>
              <a:t>Olympische Spelen Beijing 2008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nl-BE" altLang="nl-BE" b="1" i="1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nl-BE" altLang="nl-BE" b="1" i="1" dirty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nl-BE" altLang="nl-BE" b="1" i="1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nl-BE" altLang="nl-BE" b="1" i="1" dirty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nl-BE" altLang="nl-BE" b="1" i="1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nl-BE" altLang="nl-BE" b="1" i="1" dirty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nl-BE" altLang="nl-BE" b="1" i="1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nl-BE" altLang="nl-BE" b="1" i="1" dirty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nl-BE" altLang="nl-BE" b="1" i="1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nl-BE" altLang="nl-BE" b="1" i="1" dirty="0" smtClean="0"/>
              <a:t>Gemakkelijkste </a:t>
            </a:r>
            <a:r>
              <a:rPr lang="nl-BE" altLang="nl-BE" b="1" i="1" dirty="0"/>
              <a:t>wedstrijd van het </a:t>
            </a:r>
            <a:r>
              <a:rPr lang="nl-BE" altLang="nl-BE" b="1" i="1" dirty="0" smtClean="0"/>
              <a:t>seizoen</a:t>
            </a:r>
            <a:r>
              <a:rPr lang="nl-BE" altLang="nl-BE" b="1" i="1" dirty="0"/>
              <a:t>?</a:t>
            </a:r>
            <a:endParaRPr lang="nl-BE" altLang="nl-BE" b="1" i="1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endParaRPr lang="nl-BE" altLang="nl-BE" b="1" i="1" dirty="0"/>
          </a:p>
          <a:p>
            <a:endParaRPr lang="nl-BE" dirty="0"/>
          </a:p>
        </p:txBody>
      </p:sp>
      <p:pic>
        <p:nvPicPr>
          <p:cNvPr id="7" name="Tijdelijke aanduiding voor inhoud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453640"/>
            <a:ext cx="3657600" cy="2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951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altLang="nl-BE" dirty="0"/>
              <a:t>Leren toewerken naar kampioenschappen</a:t>
            </a:r>
            <a:br>
              <a:rPr lang="nl-BE" altLang="nl-BE" dirty="0"/>
            </a:b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nl-BE" altLang="nl-BE" b="1" i="1" dirty="0"/>
              <a:t>“Gemakkelijkste wedstrijd van het seizoen”</a:t>
            </a:r>
          </a:p>
          <a:p>
            <a:pPr lvl="2"/>
            <a:endParaRPr lang="nl-BE" altLang="nl-BE" dirty="0" smtClean="0"/>
          </a:p>
          <a:p>
            <a:pPr lvl="2"/>
            <a:r>
              <a:rPr lang="nl-BE" altLang="nl-BE" dirty="0" smtClean="0"/>
              <a:t>Fysiek </a:t>
            </a:r>
            <a:endParaRPr lang="nl-BE" altLang="nl-BE" dirty="0"/>
          </a:p>
          <a:p>
            <a:pPr lvl="2"/>
            <a:r>
              <a:rPr lang="nl-BE" altLang="nl-BE" dirty="0"/>
              <a:t>Technisch</a:t>
            </a:r>
          </a:p>
          <a:p>
            <a:pPr lvl="2"/>
            <a:r>
              <a:rPr lang="nl-BE" altLang="nl-BE" dirty="0"/>
              <a:t>Mentaal</a:t>
            </a:r>
          </a:p>
          <a:p>
            <a:endParaRPr lang="nl-BE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75" y="2453640"/>
            <a:ext cx="3657600" cy="2865120"/>
          </a:xfrm>
        </p:spPr>
      </p:pic>
    </p:spTree>
    <p:extLst>
      <p:ext uri="{BB962C8B-B14F-4D97-AF65-F5344CB8AC3E}">
        <p14:creationId xmlns:p14="http://schemas.microsoft.com/office/powerpoint/2010/main" val="1682854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 smtClean="0"/>
              <a:t>Dank U</a:t>
            </a:r>
            <a:br>
              <a:rPr lang="nl-BE" dirty="0" smtClean="0"/>
            </a:br>
            <a:endParaRPr lang="nl-BE" dirty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72816"/>
            <a:ext cx="4990286" cy="3774909"/>
          </a:xfrm>
        </p:spPr>
      </p:pic>
      <p:sp>
        <p:nvSpPr>
          <p:cNvPr id="7" name="Tijdelijke aanduiding voor inhoud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20619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iviel">
  <a:themeElements>
    <a:clrScheme name="Civie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e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e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iviel">
  <a:themeElements>
    <a:clrScheme name="Civie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e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e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iviel">
  <a:themeElements>
    <a:clrScheme name="Civie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e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e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iviel">
  <a:themeElements>
    <a:clrScheme name="Civie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e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e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Civiel">
  <a:themeElements>
    <a:clrScheme name="Civie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e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e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2251</TotalTime>
  <Words>870</Words>
  <Application>Microsoft Office PowerPoint</Application>
  <PresentationFormat>Diavoorstelling (4:3)</PresentationFormat>
  <Paragraphs>343</Paragraphs>
  <Slides>34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6</vt:i4>
      </vt:variant>
      <vt:variant>
        <vt:lpstr>Diatitels</vt:lpstr>
      </vt:variant>
      <vt:variant>
        <vt:i4>34</vt:i4>
      </vt:variant>
    </vt:vector>
  </HeadingPairs>
  <TitlesOfParts>
    <vt:vector size="40" baseType="lpstr">
      <vt:lpstr>Oriel</vt:lpstr>
      <vt:lpstr>Civiel</vt:lpstr>
      <vt:lpstr>1_Civiel</vt:lpstr>
      <vt:lpstr>2_Civiel</vt:lpstr>
      <vt:lpstr>3_Civiel</vt:lpstr>
      <vt:lpstr>4_Civiel</vt:lpstr>
      <vt:lpstr> Management in a Changing World  Betrokkenheid  </vt:lpstr>
      <vt:lpstr>WIM Vandeven</vt:lpstr>
      <vt:lpstr>Levenslang coach</vt:lpstr>
      <vt:lpstr>Thema v d dag: Betrokkenheid</vt:lpstr>
      <vt:lpstr>The All Blacks</vt:lpstr>
      <vt:lpstr>Legacy (James Kerr) – All Blacks</vt:lpstr>
      <vt:lpstr>(Topsport)cultuur</vt:lpstr>
      <vt:lpstr>Topsportcultuur </vt:lpstr>
      <vt:lpstr> Topsportcultuur </vt:lpstr>
      <vt:lpstr>Topsportcultuur </vt:lpstr>
      <vt:lpstr>Topsportcultuur </vt:lpstr>
      <vt:lpstr>Topsportcultuur </vt:lpstr>
      <vt:lpstr>Topsportcultuur </vt:lpstr>
      <vt:lpstr>Kwaliteit als Doel om terug de Beste club in België te worden: </vt:lpstr>
      <vt:lpstr>Kwaliteit als Doel om terug de Beste club in België te worden: </vt:lpstr>
      <vt:lpstr>Kwaliteit als Doel om terug de Beste club in België te worden: </vt:lpstr>
      <vt:lpstr>Kwaliteit als Doel om terug de Beste club in België te worden: </vt:lpstr>
      <vt:lpstr>RSC Anderlecht</vt:lpstr>
      <vt:lpstr>Topsportcultuur</vt:lpstr>
      <vt:lpstr>PowerPoint-presentatie</vt:lpstr>
      <vt:lpstr>Topsportcultuur</vt:lpstr>
      <vt:lpstr>Topsportcultuur wordt bepaald door de mensen</vt:lpstr>
      <vt:lpstr>Topsportcultuur wordt bepaald door de mensen</vt:lpstr>
      <vt:lpstr> Omarm de verschillen, waardeer elkaars kwaliteiten…</vt:lpstr>
      <vt:lpstr>Hoe topsportcultuur creëren? (Cultuur boven omstandigheden)</vt:lpstr>
      <vt:lpstr>Hoe topsportcultuur creëren? (Cultuur boven omstandigheden)</vt:lpstr>
      <vt:lpstr>Manager of Coach? </vt:lpstr>
      <vt:lpstr>Manager/coach</vt:lpstr>
      <vt:lpstr>Topsportcultuur: Universeel succesvolleprestatiecultuur</vt:lpstr>
      <vt:lpstr>Individuele topprestatie:</vt:lpstr>
      <vt:lpstr>Leerproces: Atleet naar Topatleet </vt:lpstr>
      <vt:lpstr>Leren toewerken naar kampioenschappen</vt:lpstr>
      <vt:lpstr>Leren toewerken naar kampioenschappen </vt:lpstr>
      <vt:lpstr>Dank 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Lezing Hasselt</dc:title>
  <dc:creator>Wim</dc:creator>
  <cp:lastModifiedBy>Wim</cp:lastModifiedBy>
  <cp:revision>46</cp:revision>
  <dcterms:created xsi:type="dcterms:W3CDTF">2026-04-04T19:59:42Z</dcterms:created>
  <dcterms:modified xsi:type="dcterms:W3CDTF">2026-04-21T22:34:42Z</dcterms:modified>
</cp:coreProperties>
</file>